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26"/>
  </p:handoutMasterIdLst>
  <p:sldIdLst>
    <p:sldId id="256" r:id="rId2"/>
    <p:sldId id="290" r:id="rId3"/>
    <p:sldId id="257" r:id="rId4"/>
    <p:sldId id="294" r:id="rId5"/>
    <p:sldId id="258" r:id="rId6"/>
    <p:sldId id="260" r:id="rId7"/>
    <p:sldId id="261" r:id="rId8"/>
    <p:sldId id="262" r:id="rId9"/>
    <p:sldId id="263" r:id="rId10"/>
    <p:sldId id="259" r:id="rId11"/>
    <p:sldId id="281" r:id="rId12"/>
    <p:sldId id="282" r:id="rId13"/>
    <p:sldId id="284" r:id="rId14"/>
    <p:sldId id="283" r:id="rId15"/>
    <p:sldId id="286" r:id="rId16"/>
    <p:sldId id="285" r:id="rId17"/>
    <p:sldId id="287" r:id="rId18"/>
    <p:sldId id="288" r:id="rId19"/>
    <p:sldId id="295" r:id="rId20"/>
    <p:sldId id="278" r:id="rId21"/>
    <p:sldId id="292" r:id="rId22"/>
    <p:sldId id="293" r:id="rId23"/>
    <p:sldId id="296" r:id="rId24"/>
    <p:sldId id="297"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8E31AA-3EAF-4F79-9553-0DD994495A1E}" v="5" dt="2023-07-19T22:13:50.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49" autoAdjust="0"/>
  </p:normalViewPr>
  <p:slideViewPr>
    <p:cSldViewPr>
      <p:cViewPr varScale="1">
        <p:scale>
          <a:sx n="108" d="100"/>
          <a:sy n="108" d="100"/>
        </p:scale>
        <p:origin x="163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330D0B-C7CA-45BB-AE4F-698EC23E63D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23555" name="Rectangle 3">
            <a:extLst>
              <a:ext uri="{FF2B5EF4-FFF2-40B4-BE49-F238E27FC236}">
                <a16:creationId xmlns:a16="http://schemas.microsoft.com/office/drawing/2014/main" id="{088F3102-8BA8-4AE0-838F-2A9276735FC1}"/>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23556" name="Rectangle 4">
            <a:extLst>
              <a:ext uri="{FF2B5EF4-FFF2-40B4-BE49-F238E27FC236}">
                <a16:creationId xmlns:a16="http://schemas.microsoft.com/office/drawing/2014/main" id="{CDBE7837-770C-4AE4-90FF-D29923461DB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23557" name="Rectangle 5">
            <a:extLst>
              <a:ext uri="{FF2B5EF4-FFF2-40B4-BE49-F238E27FC236}">
                <a16:creationId xmlns:a16="http://schemas.microsoft.com/office/drawing/2014/main" id="{3DEC7D97-B389-4512-9C17-D0892566EE79}"/>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F5A714B-EB1D-43E6-8706-BB254005EB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3647286-5E92-427A-BD51-BDC3DAA404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1C6B83-9C0B-4B4B-9656-BA9A9FFDA0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B25AF9-49C3-4601-B0DA-85545457DF65}"/>
              </a:ext>
            </a:extLst>
          </p:cNvPr>
          <p:cNvSpPr>
            <a:spLocks noGrp="1" noChangeArrowheads="1"/>
          </p:cNvSpPr>
          <p:nvPr>
            <p:ph type="sldNum" sz="quarter" idx="12"/>
          </p:nvPr>
        </p:nvSpPr>
        <p:spPr>
          <a:ln/>
        </p:spPr>
        <p:txBody>
          <a:bodyPr/>
          <a:lstStyle>
            <a:lvl1pPr>
              <a:defRPr/>
            </a:lvl1pPr>
          </a:lstStyle>
          <a:p>
            <a:pPr>
              <a:defRPr/>
            </a:pPr>
            <a:fld id="{90789413-8E4E-4CDD-BC59-F4CF47B96A0B}" type="slidenum">
              <a:rPr lang="en-US" altLang="en-US"/>
              <a:pPr>
                <a:defRPr/>
              </a:pPr>
              <a:t>‹#›</a:t>
            </a:fld>
            <a:endParaRPr lang="en-US" altLang="en-US"/>
          </a:p>
        </p:txBody>
      </p:sp>
    </p:spTree>
    <p:extLst>
      <p:ext uri="{BB962C8B-B14F-4D97-AF65-F5344CB8AC3E}">
        <p14:creationId xmlns:p14="http://schemas.microsoft.com/office/powerpoint/2010/main" val="3597675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3812F3C-58C4-41BE-8669-461AB7B8C0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1AA497B-C782-4648-8112-FA2386633D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D50F41E-27BF-4357-9B6D-A10BC8E4F7BF}"/>
              </a:ext>
            </a:extLst>
          </p:cNvPr>
          <p:cNvSpPr>
            <a:spLocks noGrp="1" noChangeArrowheads="1"/>
          </p:cNvSpPr>
          <p:nvPr>
            <p:ph type="sldNum" sz="quarter" idx="12"/>
          </p:nvPr>
        </p:nvSpPr>
        <p:spPr>
          <a:ln/>
        </p:spPr>
        <p:txBody>
          <a:bodyPr/>
          <a:lstStyle>
            <a:lvl1pPr>
              <a:defRPr/>
            </a:lvl1pPr>
          </a:lstStyle>
          <a:p>
            <a:pPr>
              <a:defRPr/>
            </a:pPr>
            <a:fld id="{D5248CE8-A611-44E6-96B2-001F27495B59}" type="slidenum">
              <a:rPr lang="en-US" altLang="en-US"/>
              <a:pPr>
                <a:defRPr/>
              </a:pPr>
              <a:t>‹#›</a:t>
            </a:fld>
            <a:endParaRPr lang="en-US" altLang="en-US"/>
          </a:p>
        </p:txBody>
      </p:sp>
    </p:spTree>
    <p:extLst>
      <p:ext uri="{BB962C8B-B14F-4D97-AF65-F5344CB8AC3E}">
        <p14:creationId xmlns:p14="http://schemas.microsoft.com/office/powerpoint/2010/main" val="3351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AF7768-8359-410C-A320-86E299C461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AD0DFC9-4661-4756-AEC1-A801D2D1BE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102684A-EA80-45CA-BEB3-0E57DA2DA04F}"/>
              </a:ext>
            </a:extLst>
          </p:cNvPr>
          <p:cNvSpPr>
            <a:spLocks noGrp="1" noChangeArrowheads="1"/>
          </p:cNvSpPr>
          <p:nvPr>
            <p:ph type="sldNum" sz="quarter" idx="12"/>
          </p:nvPr>
        </p:nvSpPr>
        <p:spPr>
          <a:ln/>
        </p:spPr>
        <p:txBody>
          <a:bodyPr/>
          <a:lstStyle>
            <a:lvl1pPr>
              <a:defRPr/>
            </a:lvl1pPr>
          </a:lstStyle>
          <a:p>
            <a:pPr>
              <a:defRPr/>
            </a:pPr>
            <a:fld id="{9AA01AE5-1D05-4D53-BCB4-CBBCA1547E47}" type="slidenum">
              <a:rPr lang="en-US" altLang="en-US"/>
              <a:pPr>
                <a:defRPr/>
              </a:pPr>
              <a:t>‹#›</a:t>
            </a:fld>
            <a:endParaRPr lang="en-US" altLang="en-US"/>
          </a:p>
        </p:txBody>
      </p:sp>
    </p:spTree>
    <p:extLst>
      <p:ext uri="{BB962C8B-B14F-4D97-AF65-F5344CB8AC3E}">
        <p14:creationId xmlns:p14="http://schemas.microsoft.com/office/powerpoint/2010/main" val="2680759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1C9F0A4-4B85-4B60-A118-ED22D88CEEC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906481-0AB7-478A-8DC9-863A28850E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254D570-24E9-4ACA-BD8A-82774994639B}"/>
              </a:ext>
            </a:extLst>
          </p:cNvPr>
          <p:cNvSpPr>
            <a:spLocks noGrp="1" noChangeArrowheads="1"/>
          </p:cNvSpPr>
          <p:nvPr>
            <p:ph type="sldNum" sz="quarter" idx="12"/>
          </p:nvPr>
        </p:nvSpPr>
        <p:spPr>
          <a:ln/>
        </p:spPr>
        <p:txBody>
          <a:bodyPr/>
          <a:lstStyle>
            <a:lvl1pPr>
              <a:defRPr/>
            </a:lvl1pPr>
          </a:lstStyle>
          <a:p>
            <a:pPr>
              <a:defRPr/>
            </a:pPr>
            <a:fld id="{AE9FF74D-31DC-4552-8257-E8337E35D6EF}" type="slidenum">
              <a:rPr lang="en-US" altLang="en-US"/>
              <a:pPr>
                <a:defRPr/>
              </a:pPr>
              <a:t>‹#›</a:t>
            </a:fld>
            <a:endParaRPr lang="en-US" altLang="en-US"/>
          </a:p>
        </p:txBody>
      </p:sp>
    </p:spTree>
    <p:extLst>
      <p:ext uri="{BB962C8B-B14F-4D97-AF65-F5344CB8AC3E}">
        <p14:creationId xmlns:p14="http://schemas.microsoft.com/office/powerpoint/2010/main" val="292690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E40FFCC-C4BC-4E53-9285-677D619AA4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C4B222-2164-4F8D-8F05-75062EB90A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23A070-AC67-4836-A8A8-5EF0779565C8}"/>
              </a:ext>
            </a:extLst>
          </p:cNvPr>
          <p:cNvSpPr>
            <a:spLocks noGrp="1" noChangeArrowheads="1"/>
          </p:cNvSpPr>
          <p:nvPr>
            <p:ph type="sldNum" sz="quarter" idx="12"/>
          </p:nvPr>
        </p:nvSpPr>
        <p:spPr>
          <a:ln/>
        </p:spPr>
        <p:txBody>
          <a:bodyPr/>
          <a:lstStyle>
            <a:lvl1pPr>
              <a:defRPr/>
            </a:lvl1pPr>
          </a:lstStyle>
          <a:p>
            <a:pPr>
              <a:defRPr/>
            </a:pPr>
            <a:fld id="{11718197-ADE0-401C-BB44-9E448D84A210}" type="slidenum">
              <a:rPr lang="en-US" altLang="en-US"/>
              <a:pPr>
                <a:defRPr/>
              </a:pPr>
              <a:t>‹#›</a:t>
            </a:fld>
            <a:endParaRPr lang="en-US" altLang="en-US"/>
          </a:p>
        </p:txBody>
      </p:sp>
    </p:spTree>
    <p:extLst>
      <p:ext uri="{BB962C8B-B14F-4D97-AF65-F5344CB8AC3E}">
        <p14:creationId xmlns:p14="http://schemas.microsoft.com/office/powerpoint/2010/main" val="1707604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27ADC71-6BE3-4E5E-B39B-563027CA150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13E7A27-4575-4645-B171-DEAB9BEFE9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F343BC4-6956-49C6-927A-E5150DE08A35}"/>
              </a:ext>
            </a:extLst>
          </p:cNvPr>
          <p:cNvSpPr>
            <a:spLocks noGrp="1" noChangeArrowheads="1"/>
          </p:cNvSpPr>
          <p:nvPr>
            <p:ph type="sldNum" sz="quarter" idx="12"/>
          </p:nvPr>
        </p:nvSpPr>
        <p:spPr>
          <a:ln/>
        </p:spPr>
        <p:txBody>
          <a:bodyPr/>
          <a:lstStyle>
            <a:lvl1pPr>
              <a:defRPr/>
            </a:lvl1pPr>
          </a:lstStyle>
          <a:p>
            <a:pPr>
              <a:defRPr/>
            </a:pPr>
            <a:fld id="{FC4ECDF1-6A62-4244-A23F-4EEA05EDBA80}" type="slidenum">
              <a:rPr lang="en-US" altLang="en-US"/>
              <a:pPr>
                <a:defRPr/>
              </a:pPr>
              <a:t>‹#›</a:t>
            </a:fld>
            <a:endParaRPr lang="en-US" altLang="en-US"/>
          </a:p>
        </p:txBody>
      </p:sp>
    </p:spTree>
    <p:extLst>
      <p:ext uri="{BB962C8B-B14F-4D97-AF65-F5344CB8AC3E}">
        <p14:creationId xmlns:p14="http://schemas.microsoft.com/office/powerpoint/2010/main" val="151146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1C61439-ACC5-473C-A6F1-98F38C547C3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FB53E1D-9FB3-4875-AF98-303164350E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1B481FA-3567-4599-8FA7-492C0FE78133}"/>
              </a:ext>
            </a:extLst>
          </p:cNvPr>
          <p:cNvSpPr>
            <a:spLocks noGrp="1" noChangeArrowheads="1"/>
          </p:cNvSpPr>
          <p:nvPr>
            <p:ph type="sldNum" sz="quarter" idx="12"/>
          </p:nvPr>
        </p:nvSpPr>
        <p:spPr>
          <a:ln/>
        </p:spPr>
        <p:txBody>
          <a:bodyPr/>
          <a:lstStyle>
            <a:lvl1pPr>
              <a:defRPr/>
            </a:lvl1pPr>
          </a:lstStyle>
          <a:p>
            <a:pPr>
              <a:defRPr/>
            </a:pPr>
            <a:fld id="{7CBAA846-E620-40DC-8F59-FEBD5181021E}" type="slidenum">
              <a:rPr lang="en-US" altLang="en-US"/>
              <a:pPr>
                <a:defRPr/>
              </a:pPr>
              <a:t>‹#›</a:t>
            </a:fld>
            <a:endParaRPr lang="en-US" altLang="en-US"/>
          </a:p>
        </p:txBody>
      </p:sp>
    </p:spTree>
    <p:extLst>
      <p:ext uri="{BB962C8B-B14F-4D97-AF65-F5344CB8AC3E}">
        <p14:creationId xmlns:p14="http://schemas.microsoft.com/office/powerpoint/2010/main" val="295962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C6DC244-65B3-4105-A506-98A08BF00CA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E4F46D-8FE3-4EF9-9CA1-AAC26DC478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29479E8-6EC9-47B0-9FB6-A53150F5E871}"/>
              </a:ext>
            </a:extLst>
          </p:cNvPr>
          <p:cNvSpPr>
            <a:spLocks noGrp="1" noChangeArrowheads="1"/>
          </p:cNvSpPr>
          <p:nvPr>
            <p:ph type="sldNum" sz="quarter" idx="12"/>
          </p:nvPr>
        </p:nvSpPr>
        <p:spPr>
          <a:ln/>
        </p:spPr>
        <p:txBody>
          <a:bodyPr/>
          <a:lstStyle>
            <a:lvl1pPr>
              <a:defRPr/>
            </a:lvl1pPr>
          </a:lstStyle>
          <a:p>
            <a:pPr>
              <a:defRPr/>
            </a:pPr>
            <a:fld id="{93D1CCAC-24A5-45FE-8DA5-8E406BDE20F6}" type="slidenum">
              <a:rPr lang="en-US" altLang="en-US"/>
              <a:pPr>
                <a:defRPr/>
              </a:pPr>
              <a:t>‹#›</a:t>
            </a:fld>
            <a:endParaRPr lang="en-US" altLang="en-US"/>
          </a:p>
        </p:txBody>
      </p:sp>
    </p:spTree>
    <p:extLst>
      <p:ext uri="{BB962C8B-B14F-4D97-AF65-F5344CB8AC3E}">
        <p14:creationId xmlns:p14="http://schemas.microsoft.com/office/powerpoint/2010/main" val="382727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0F68BB-B4B6-4EBF-A5F7-0E34D28FF37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E0F236E-0CBB-415F-BD62-576B8A46D8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C1ADC33-6872-43C9-AA1A-EC6390FC11BC}"/>
              </a:ext>
            </a:extLst>
          </p:cNvPr>
          <p:cNvSpPr>
            <a:spLocks noGrp="1" noChangeArrowheads="1"/>
          </p:cNvSpPr>
          <p:nvPr>
            <p:ph type="sldNum" sz="quarter" idx="12"/>
          </p:nvPr>
        </p:nvSpPr>
        <p:spPr>
          <a:ln/>
        </p:spPr>
        <p:txBody>
          <a:bodyPr/>
          <a:lstStyle>
            <a:lvl1pPr>
              <a:defRPr/>
            </a:lvl1pPr>
          </a:lstStyle>
          <a:p>
            <a:pPr>
              <a:defRPr/>
            </a:pPr>
            <a:fld id="{A038E8B7-EED6-43F7-8EAB-48C5AB12CCD9}" type="slidenum">
              <a:rPr lang="en-US" altLang="en-US"/>
              <a:pPr>
                <a:defRPr/>
              </a:pPr>
              <a:t>‹#›</a:t>
            </a:fld>
            <a:endParaRPr lang="en-US" altLang="en-US"/>
          </a:p>
        </p:txBody>
      </p:sp>
    </p:spTree>
    <p:extLst>
      <p:ext uri="{BB962C8B-B14F-4D97-AF65-F5344CB8AC3E}">
        <p14:creationId xmlns:p14="http://schemas.microsoft.com/office/powerpoint/2010/main" val="373434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31B6A3E-F4AE-4C4E-BFA6-4A2D3C36E5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4D6D0A1-FB03-45D4-AA71-6B26DD2B5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BF17950-9EBA-49F3-AFF4-3C478A9C7522}"/>
              </a:ext>
            </a:extLst>
          </p:cNvPr>
          <p:cNvSpPr>
            <a:spLocks noGrp="1" noChangeArrowheads="1"/>
          </p:cNvSpPr>
          <p:nvPr>
            <p:ph type="sldNum" sz="quarter" idx="12"/>
          </p:nvPr>
        </p:nvSpPr>
        <p:spPr>
          <a:ln/>
        </p:spPr>
        <p:txBody>
          <a:bodyPr/>
          <a:lstStyle>
            <a:lvl1pPr>
              <a:defRPr/>
            </a:lvl1pPr>
          </a:lstStyle>
          <a:p>
            <a:pPr>
              <a:defRPr/>
            </a:pPr>
            <a:fld id="{DD8EB14A-CD1E-4969-BA0F-0E46EF600179}" type="slidenum">
              <a:rPr lang="en-US" altLang="en-US"/>
              <a:pPr>
                <a:defRPr/>
              </a:pPr>
              <a:t>‹#›</a:t>
            </a:fld>
            <a:endParaRPr lang="en-US" altLang="en-US"/>
          </a:p>
        </p:txBody>
      </p:sp>
    </p:spTree>
    <p:extLst>
      <p:ext uri="{BB962C8B-B14F-4D97-AF65-F5344CB8AC3E}">
        <p14:creationId xmlns:p14="http://schemas.microsoft.com/office/powerpoint/2010/main" val="297388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A2F9F26-554F-4617-8CDF-700F7B6758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1C6975F-FC69-40B9-96C4-B03FF184E4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053D5F0-6BBE-41AB-9746-8615AA2B4B14}"/>
              </a:ext>
            </a:extLst>
          </p:cNvPr>
          <p:cNvSpPr>
            <a:spLocks noGrp="1" noChangeArrowheads="1"/>
          </p:cNvSpPr>
          <p:nvPr>
            <p:ph type="sldNum" sz="quarter" idx="12"/>
          </p:nvPr>
        </p:nvSpPr>
        <p:spPr>
          <a:ln/>
        </p:spPr>
        <p:txBody>
          <a:bodyPr/>
          <a:lstStyle>
            <a:lvl1pPr>
              <a:defRPr/>
            </a:lvl1pPr>
          </a:lstStyle>
          <a:p>
            <a:pPr>
              <a:defRPr/>
            </a:pPr>
            <a:fld id="{E67E9E0C-62F5-4F46-A404-AC72D7D2C245}" type="slidenum">
              <a:rPr lang="en-US" altLang="en-US"/>
              <a:pPr>
                <a:defRPr/>
              </a:pPr>
              <a:t>‹#›</a:t>
            </a:fld>
            <a:endParaRPr lang="en-US" altLang="en-US"/>
          </a:p>
        </p:txBody>
      </p:sp>
    </p:spTree>
    <p:extLst>
      <p:ext uri="{BB962C8B-B14F-4D97-AF65-F5344CB8AC3E}">
        <p14:creationId xmlns:p14="http://schemas.microsoft.com/office/powerpoint/2010/main" val="405286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DAFE84-549B-4EA4-90A9-078B94FCBFAD}"/>
              </a:ext>
            </a:extLst>
          </p:cNvPr>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ED303A6-16B6-4D8B-874C-6C184BD8660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D7F6165-8995-4D67-BEB1-567BF5D25B7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p>
        </p:txBody>
      </p:sp>
      <p:sp>
        <p:nvSpPr>
          <p:cNvPr id="1029" name="Rectangle 5">
            <a:extLst>
              <a:ext uri="{FF2B5EF4-FFF2-40B4-BE49-F238E27FC236}">
                <a16:creationId xmlns:a16="http://schemas.microsoft.com/office/drawing/2014/main" id="{21A0FBEF-2A42-4993-B304-699F17C6576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p>
        </p:txBody>
      </p:sp>
      <p:sp>
        <p:nvSpPr>
          <p:cNvPr id="1030" name="Rectangle 6">
            <a:extLst>
              <a:ext uri="{FF2B5EF4-FFF2-40B4-BE49-F238E27FC236}">
                <a16:creationId xmlns:a16="http://schemas.microsoft.com/office/drawing/2014/main" id="{075F5EA1-AB14-4482-8BD2-578F5DF842B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2283794-06FD-4A02-8831-D36E22209C5F}"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3.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B7259DC-5440-4E2F-8053-07C846172AAB}"/>
              </a:ext>
            </a:extLst>
          </p:cNvPr>
          <p:cNvSpPr>
            <a:spLocks noGrp="1" noChangeArrowheads="1"/>
          </p:cNvSpPr>
          <p:nvPr>
            <p:ph type="ctrTitle"/>
          </p:nvPr>
        </p:nvSpPr>
        <p:spPr>
          <a:xfrm>
            <a:off x="762000" y="381000"/>
            <a:ext cx="7772400" cy="1828800"/>
          </a:xfrm>
        </p:spPr>
        <p:txBody>
          <a:bodyPr/>
          <a:lstStyle/>
          <a:p>
            <a:pPr eaLnBrk="1" hangingPunct="1"/>
            <a:r>
              <a:rPr lang="en-US" altLang="en-US" sz="7200" b="0" i="1" dirty="0">
                <a:latin typeface="Algerian" panose="04020705040A02060702" pitchFamily="82" charset="0"/>
              </a:rPr>
              <a:t>WELCOME TO ART</a:t>
            </a:r>
            <a:endParaRPr lang="en-US" altLang="en-US" dirty="0">
              <a:latin typeface="Algerian" panose="04020705040A02060702" pitchFamily="82" charset="0"/>
            </a:endParaRPr>
          </a:p>
        </p:txBody>
      </p:sp>
      <p:sp>
        <p:nvSpPr>
          <p:cNvPr id="3076" name="TextBox 2">
            <a:extLst>
              <a:ext uri="{FF2B5EF4-FFF2-40B4-BE49-F238E27FC236}">
                <a16:creationId xmlns:a16="http://schemas.microsoft.com/office/drawing/2014/main" id="{43BE3A2F-44F0-4D26-8CFF-4B521716DA65}"/>
              </a:ext>
            </a:extLst>
          </p:cNvPr>
          <p:cNvSpPr txBox="1">
            <a:spLocks noChangeArrowheads="1"/>
          </p:cNvSpPr>
          <p:nvPr/>
        </p:nvSpPr>
        <p:spPr bwMode="auto">
          <a:xfrm>
            <a:off x="6553200" y="2667000"/>
            <a:ext cx="2362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latin typeface="Times" panose="02020603050405020304" pitchFamily="18" charset="0"/>
              </a:rPr>
              <a:t>PERRY</a:t>
            </a:r>
          </a:p>
          <a:p>
            <a:pPr>
              <a:spcBef>
                <a:spcPct val="0"/>
              </a:spcBef>
              <a:buFontTx/>
              <a:buNone/>
            </a:pPr>
            <a:r>
              <a:rPr lang="en-US" altLang="en-US" sz="2800">
                <a:latin typeface="Times" panose="02020603050405020304" pitchFamily="18" charset="0"/>
              </a:rPr>
              <a:t>High School </a:t>
            </a:r>
          </a:p>
          <a:p>
            <a:pPr>
              <a:spcBef>
                <a:spcPct val="0"/>
              </a:spcBef>
              <a:buFontTx/>
              <a:buNone/>
            </a:pPr>
            <a:r>
              <a:rPr lang="en-US" altLang="en-US" sz="2800">
                <a:latin typeface="Times" panose="02020603050405020304" pitchFamily="18" charset="0"/>
              </a:rPr>
              <a:t>C-303</a:t>
            </a:r>
          </a:p>
        </p:txBody>
      </p:sp>
      <p:sp>
        <p:nvSpPr>
          <p:cNvPr id="3077" name="TextBox 3">
            <a:extLst>
              <a:ext uri="{FF2B5EF4-FFF2-40B4-BE49-F238E27FC236}">
                <a16:creationId xmlns:a16="http://schemas.microsoft.com/office/drawing/2014/main" id="{842F2873-8842-4937-801F-EB32E625BDF7}"/>
              </a:ext>
            </a:extLst>
          </p:cNvPr>
          <p:cNvSpPr txBox="1">
            <a:spLocks noChangeArrowheads="1"/>
          </p:cNvSpPr>
          <p:nvPr/>
        </p:nvSpPr>
        <p:spPr bwMode="auto">
          <a:xfrm>
            <a:off x="419100" y="1952685"/>
            <a:ext cx="2133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dirty="0">
                <a:solidFill>
                  <a:schemeClr val="tx2"/>
                </a:solidFill>
                <a:latin typeface="Times" panose="02020603050405020304" pitchFamily="18" charset="0"/>
              </a:rPr>
              <a:t>Intro to Art</a:t>
            </a:r>
          </a:p>
          <a:p>
            <a:pPr>
              <a:spcBef>
                <a:spcPct val="0"/>
              </a:spcBef>
              <a:buFontTx/>
              <a:buNone/>
            </a:pPr>
            <a:endParaRPr lang="en-US" altLang="en-US" dirty="0">
              <a:latin typeface="Times" panose="02020603050405020304" pitchFamily="18" charset="0"/>
            </a:endParaRPr>
          </a:p>
          <a:p>
            <a:pPr>
              <a:spcBef>
                <a:spcPct val="0"/>
              </a:spcBef>
              <a:buFontTx/>
              <a:buNone/>
            </a:pPr>
            <a:r>
              <a:rPr lang="en-US" altLang="en-US" dirty="0">
                <a:solidFill>
                  <a:schemeClr val="accent4"/>
                </a:solidFill>
                <a:latin typeface="Times" panose="02020603050405020304" pitchFamily="18" charset="0"/>
              </a:rPr>
              <a:t>Drawing &amp; Painting I</a:t>
            </a:r>
          </a:p>
          <a:p>
            <a:pPr>
              <a:spcBef>
                <a:spcPct val="0"/>
              </a:spcBef>
              <a:buFontTx/>
              <a:buNone/>
            </a:pPr>
            <a:endParaRPr lang="en-US" altLang="en-US" dirty="0">
              <a:latin typeface="Times" panose="02020603050405020304" pitchFamily="18" charset="0"/>
            </a:endParaRPr>
          </a:p>
          <a:p>
            <a:pPr>
              <a:spcBef>
                <a:spcPct val="0"/>
              </a:spcBef>
              <a:buFontTx/>
              <a:buNone/>
            </a:pPr>
            <a:r>
              <a:rPr lang="en-US" altLang="en-US" dirty="0">
                <a:latin typeface="Times" panose="02020603050405020304" pitchFamily="18" charset="0"/>
              </a:rPr>
              <a:t>Film Studies</a:t>
            </a:r>
          </a:p>
          <a:p>
            <a:pPr>
              <a:spcBef>
                <a:spcPct val="0"/>
              </a:spcBef>
              <a:buFontTx/>
              <a:buNone/>
            </a:pPr>
            <a:endParaRPr lang="en-US" altLang="en-US" dirty="0">
              <a:latin typeface="Times" panose="02020603050405020304" pitchFamily="18" charset="0"/>
            </a:endParaRPr>
          </a:p>
          <a:p>
            <a:pPr>
              <a:spcBef>
                <a:spcPct val="0"/>
              </a:spcBef>
              <a:buFontTx/>
              <a:buNone/>
            </a:pPr>
            <a:r>
              <a:rPr lang="en-US" altLang="en-US" dirty="0">
                <a:latin typeface="Times" panose="02020603050405020304" pitchFamily="18" charset="0"/>
              </a:rPr>
              <a:t>Sculpture I</a:t>
            </a:r>
          </a:p>
        </p:txBody>
      </p:sp>
      <p:pic>
        <p:nvPicPr>
          <p:cNvPr id="3" name="Picture 2" descr="A picture containing text&#10;&#10;Description automatically generated">
            <a:extLst>
              <a:ext uri="{FF2B5EF4-FFF2-40B4-BE49-F238E27FC236}">
                <a16:creationId xmlns:a16="http://schemas.microsoft.com/office/drawing/2014/main" id="{971A8B6E-704E-82D1-E9F1-696A10054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50" y="1908911"/>
            <a:ext cx="3581400" cy="46118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B7214C6-9F53-43EA-A5E4-14122D8A71B8}"/>
              </a:ext>
            </a:extLst>
          </p:cNvPr>
          <p:cNvSpPr>
            <a:spLocks noGrp="1" noChangeArrowheads="1"/>
          </p:cNvSpPr>
          <p:nvPr>
            <p:ph type="title"/>
          </p:nvPr>
        </p:nvSpPr>
        <p:spPr/>
        <p:txBody>
          <a:bodyPr/>
          <a:lstStyle/>
          <a:p>
            <a:pPr eaLnBrk="1" hangingPunct="1"/>
            <a:r>
              <a:rPr lang="en-US" altLang="en-US"/>
              <a:t>Image #6</a:t>
            </a:r>
          </a:p>
        </p:txBody>
      </p:sp>
      <p:sp>
        <p:nvSpPr>
          <p:cNvPr id="11267" name="Rectangle 3">
            <a:extLst>
              <a:ext uri="{FF2B5EF4-FFF2-40B4-BE49-F238E27FC236}">
                <a16:creationId xmlns:a16="http://schemas.microsoft.com/office/drawing/2014/main" id="{CAFCB14E-84F5-4221-873F-4A4A71FB4549}"/>
              </a:ext>
            </a:extLst>
          </p:cNvPr>
          <p:cNvSpPr>
            <a:spLocks noGrp="1" noChangeArrowheads="1"/>
          </p:cNvSpPr>
          <p:nvPr>
            <p:ph type="body" sz="half" idx="2"/>
          </p:nvPr>
        </p:nvSpPr>
        <p:spPr>
          <a:xfrm>
            <a:off x="838200" y="5638800"/>
            <a:ext cx="8305800" cy="1524000"/>
          </a:xfrm>
        </p:spPr>
        <p:txBody>
          <a:bodyPr/>
          <a:lstStyle/>
          <a:p>
            <a:pPr eaLnBrk="1" hangingPunct="1">
              <a:defRPr/>
            </a:pPr>
            <a:r>
              <a:rPr lang="en-US" dirty="0"/>
              <a:t>Is this art? </a:t>
            </a:r>
          </a:p>
          <a:p>
            <a:pPr marL="0" indent="0" eaLnBrk="1" hangingPunct="1">
              <a:buFontTx/>
              <a:buNone/>
              <a:defRPr/>
            </a:pPr>
            <a:r>
              <a:rPr lang="en-US" dirty="0"/>
              <a:t>What feelings &amp; emotions are brought up?</a:t>
            </a:r>
          </a:p>
        </p:txBody>
      </p:sp>
      <p:pic>
        <p:nvPicPr>
          <p:cNvPr id="12292" name="Picture 5">
            <a:extLst>
              <a:ext uri="{FF2B5EF4-FFF2-40B4-BE49-F238E27FC236}">
                <a16:creationId xmlns:a16="http://schemas.microsoft.com/office/drawing/2014/main" id="{2EF18906-4304-4C45-90C3-75E8F985F5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90650"/>
            <a:ext cx="70104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C04491-F3EA-49B0-B176-E6EBEE9276D0}"/>
              </a:ext>
            </a:extLst>
          </p:cNvPr>
          <p:cNvSpPr/>
          <p:nvPr/>
        </p:nvSpPr>
        <p:spPr>
          <a:xfrm>
            <a:off x="762000" y="2286000"/>
            <a:ext cx="7827963" cy="2308225"/>
          </a:xfrm>
          <a:prstGeom prst="rect">
            <a:avLst/>
          </a:prstGeom>
        </p:spPr>
        <p:txBody>
          <a:bodyPr wrap="none">
            <a:spAutoFit/>
          </a:bodyPr>
          <a:lstStyle/>
          <a:p>
            <a:pPr algn="ctr">
              <a:defRPr/>
            </a:pPr>
            <a:r>
              <a:rPr lang="en-US" sz="7200" dirty="0">
                <a:solidFill>
                  <a:schemeClr val="tx2">
                    <a:lumMod val="60000"/>
                    <a:lumOff val="40000"/>
                  </a:schemeClr>
                </a:solidFill>
                <a:latin typeface="Times" charset="0"/>
              </a:rPr>
              <a:t>What is the Purpose </a:t>
            </a:r>
          </a:p>
          <a:p>
            <a:pPr algn="ctr">
              <a:defRPr/>
            </a:pPr>
            <a:r>
              <a:rPr lang="en-US" sz="7200" dirty="0">
                <a:solidFill>
                  <a:schemeClr val="tx2">
                    <a:lumMod val="60000"/>
                    <a:lumOff val="40000"/>
                  </a:schemeClr>
                </a:solidFill>
                <a:latin typeface="Times" charset="0"/>
              </a:rPr>
              <a:t>of Art</a:t>
            </a:r>
            <a:r>
              <a:rPr lang="en-US" sz="7200" dirty="0">
                <a:latin typeface="Times"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http://oriental-decor.com/img/products/2170.jpg">
            <a:extLst>
              <a:ext uri="{FF2B5EF4-FFF2-40B4-BE49-F238E27FC236}">
                <a16:creationId xmlns:a16="http://schemas.microsoft.com/office/drawing/2014/main" id="{45F2A847-E4E6-4197-8D78-DDA1D962B2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438400"/>
            <a:ext cx="4762500"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1">
            <a:extLst>
              <a:ext uri="{FF2B5EF4-FFF2-40B4-BE49-F238E27FC236}">
                <a16:creationId xmlns:a16="http://schemas.microsoft.com/office/drawing/2014/main" id="{87ACBBE7-8308-4037-A901-0A5004044FA0}"/>
              </a:ext>
            </a:extLst>
          </p:cNvPr>
          <p:cNvSpPr>
            <a:spLocks noChangeArrowheads="1"/>
          </p:cNvSpPr>
          <p:nvPr/>
        </p:nvSpPr>
        <p:spPr bwMode="auto">
          <a:xfrm>
            <a:off x="304800" y="152400"/>
            <a:ext cx="4056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latin typeface="Times" panose="02020603050405020304" pitchFamily="18" charset="0"/>
              </a:rPr>
              <a:t>religious ritual</a:t>
            </a:r>
            <a:endParaRPr lang="en-US" altLang="en-US" sz="4800">
              <a:latin typeface="Times" panose="02020603050405020304" pitchFamily="18" charset="0"/>
            </a:endParaRPr>
          </a:p>
        </p:txBody>
      </p:sp>
      <p:pic>
        <p:nvPicPr>
          <p:cNvPr id="14340" name="Picture 2" descr="http://www.shyamartnframes.in/wp-content/gallery/paintings/mm7549_alchi_665.jpg">
            <a:extLst>
              <a:ext uri="{FF2B5EF4-FFF2-40B4-BE49-F238E27FC236}">
                <a16:creationId xmlns:a16="http://schemas.microsoft.com/office/drawing/2014/main" id="{4F498CC7-A509-403D-8F7C-96E9D59A6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3429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http://www.jigsaw-puzzle-club.co.uk/Jigsaws/36513_Creation_Of_Man_6000-jigsaw-puzzle-club-w.jpg">
            <a:extLst>
              <a:ext uri="{FF2B5EF4-FFF2-40B4-BE49-F238E27FC236}">
                <a16:creationId xmlns:a16="http://schemas.microsoft.com/office/drawing/2014/main" id="{319C5F5F-C159-478E-9BE5-8C7BC900C5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886200"/>
            <a:ext cx="40386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http://www.jewart.com/wp-content/uploads/2007/11/marc-chagall-jewish-window.jpg">
            <a:extLst>
              <a:ext uri="{FF2B5EF4-FFF2-40B4-BE49-F238E27FC236}">
                <a16:creationId xmlns:a16="http://schemas.microsoft.com/office/drawing/2014/main" id="{6B1B2D50-1150-4CB8-9983-A209343B6D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609600"/>
            <a:ext cx="28575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http://beautyandbelief.byu.edu/wp-content/uploads/2012/02/71.-Detail-from-Calligraphic-Scroll-229x328.jpg">
            <a:extLst>
              <a:ext uri="{FF2B5EF4-FFF2-40B4-BE49-F238E27FC236}">
                <a16:creationId xmlns:a16="http://schemas.microsoft.com/office/drawing/2014/main" id="{F35EB750-C533-4143-8F97-0A3D7FCA68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828800"/>
            <a:ext cx="11699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6BD6E36-D90B-4DE9-9204-7DFB901B40CF}"/>
              </a:ext>
            </a:extLst>
          </p:cNvPr>
          <p:cNvSpPr/>
          <p:nvPr/>
        </p:nvSpPr>
        <p:spPr>
          <a:xfrm>
            <a:off x="228600" y="990600"/>
            <a:ext cx="5715000" cy="1077913"/>
          </a:xfrm>
          <a:prstGeom prst="rect">
            <a:avLst/>
          </a:prstGeom>
        </p:spPr>
        <p:txBody>
          <a:bodyPr>
            <a:spAutoFit/>
          </a:bodyPr>
          <a:lstStyle/>
          <a:p>
            <a:pPr>
              <a:defRPr/>
            </a:pPr>
            <a:r>
              <a:rPr lang="en-US" sz="1600" dirty="0">
                <a:solidFill>
                  <a:schemeClr val="accent1">
                    <a:lumMod val="50000"/>
                  </a:schemeClr>
                </a:solidFill>
                <a:latin typeface="Times" charset="0"/>
              </a:rPr>
              <a:t>From the prehistoric cave paintings of France, to the Sistine Chapel, art has served religion. For centuries the Church was the primary patron of artists. In traditional societies even today, the primary purpose of art is religious or ceremonial.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29C6D7DB-AD51-4DBD-AB4D-857A069FE154}"/>
              </a:ext>
            </a:extLst>
          </p:cNvPr>
          <p:cNvSpPr>
            <a:spLocks noChangeArrowheads="1"/>
          </p:cNvSpPr>
          <p:nvPr/>
        </p:nvSpPr>
        <p:spPr bwMode="auto">
          <a:xfrm>
            <a:off x="152400" y="152400"/>
            <a:ext cx="723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latin typeface="Times" panose="02020603050405020304" pitchFamily="18" charset="0"/>
              </a:rPr>
              <a:t>commemoration of an important event or person</a:t>
            </a:r>
            <a:endParaRPr lang="en-US" altLang="en-US" sz="4800">
              <a:latin typeface="Times" panose="02020603050405020304" pitchFamily="18" charset="0"/>
            </a:endParaRPr>
          </a:p>
        </p:txBody>
      </p:sp>
      <p:sp>
        <p:nvSpPr>
          <p:cNvPr id="3" name="Rectangle 2">
            <a:extLst>
              <a:ext uri="{FF2B5EF4-FFF2-40B4-BE49-F238E27FC236}">
                <a16:creationId xmlns:a16="http://schemas.microsoft.com/office/drawing/2014/main" id="{85635C6A-3594-41DB-AB8F-5F8A01215B67}"/>
              </a:ext>
            </a:extLst>
          </p:cNvPr>
          <p:cNvSpPr/>
          <p:nvPr/>
        </p:nvSpPr>
        <p:spPr>
          <a:xfrm>
            <a:off x="457200" y="1905000"/>
            <a:ext cx="6400800" cy="830263"/>
          </a:xfrm>
          <a:prstGeom prst="rect">
            <a:avLst/>
          </a:prstGeom>
        </p:spPr>
        <p:txBody>
          <a:bodyPr>
            <a:spAutoFit/>
          </a:bodyPr>
          <a:lstStyle/>
          <a:p>
            <a:pPr>
              <a:defRPr/>
            </a:pPr>
            <a:r>
              <a:rPr lang="en-US" sz="1600" dirty="0">
                <a:solidFill>
                  <a:schemeClr val="accent1">
                    <a:lumMod val="50000"/>
                  </a:schemeClr>
                </a:solidFill>
                <a:latin typeface="Times" charset="0"/>
              </a:rPr>
              <a:t>The event may be of major historical importance, such as the coronation of Josephine by Napoleon as recorded by the artist David, or it may be important only to the participants, like the image of a wedding or a baptism. </a:t>
            </a:r>
          </a:p>
        </p:txBody>
      </p:sp>
      <p:pic>
        <p:nvPicPr>
          <p:cNvPr id="15364" name="Picture 2" descr="http://coursesite.uhcl.edu/HSH/Whitec/ximages/histfigs/NapoleonCrsgAlpsJLDavid1800.jpg">
            <a:extLst>
              <a:ext uri="{FF2B5EF4-FFF2-40B4-BE49-F238E27FC236}">
                <a16:creationId xmlns:a16="http://schemas.microsoft.com/office/drawing/2014/main" id="{48F1D394-FCB7-4E86-8EA7-F3732C8B3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32100"/>
            <a:ext cx="3429000"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http://graphics8.nytimes.com/images/2011/08/23/us/MLK-1/MLK-1-articleLarge.jpg">
            <a:extLst>
              <a:ext uri="{FF2B5EF4-FFF2-40B4-BE49-F238E27FC236}">
                <a16:creationId xmlns:a16="http://schemas.microsoft.com/office/drawing/2014/main" id="{B4A8ED28-C5D7-4209-916F-B337A5083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38" y="2971800"/>
            <a:ext cx="3663950"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4" descr="http://upload.wikimedia.org/wikipedia/commons/thumb/9/95/Washington_Crossing_the_Delaware_by_Emanuel_Leutze,_MMA-NYC,_1851.jpg/300px-Washington_Crossing_the_Delaware_by_Emanuel_Leutze,_MMA-NYC,_1851.jpg">
            <a:extLst>
              <a:ext uri="{FF2B5EF4-FFF2-40B4-BE49-F238E27FC236}">
                <a16:creationId xmlns:a16="http://schemas.microsoft.com/office/drawing/2014/main" id="{96215EA3-B8A6-48A6-A03B-B7C287AC4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338" y="4495800"/>
            <a:ext cx="3302000"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D8E12E20-174A-440E-A0F2-3127F74D7C6D}"/>
              </a:ext>
            </a:extLst>
          </p:cNvPr>
          <p:cNvSpPr>
            <a:spLocks noChangeArrowheads="1"/>
          </p:cNvSpPr>
          <p:nvPr/>
        </p:nvSpPr>
        <p:spPr bwMode="auto">
          <a:xfrm>
            <a:off x="228600" y="0"/>
            <a:ext cx="6629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latin typeface="Times" panose="02020603050405020304" pitchFamily="18" charset="0"/>
              </a:rPr>
              <a:t>propaganda</a:t>
            </a:r>
            <a:r>
              <a:rPr lang="en-US" altLang="en-US" sz="4800">
                <a:latin typeface="Times" panose="02020603050405020304" pitchFamily="18" charset="0"/>
              </a:rPr>
              <a:t> or</a:t>
            </a:r>
            <a:r>
              <a:rPr lang="en-US" altLang="en-US" sz="4800" b="1">
                <a:latin typeface="Times" panose="02020603050405020304" pitchFamily="18" charset="0"/>
              </a:rPr>
              <a:t> social commentary</a:t>
            </a:r>
            <a:endParaRPr lang="en-US" altLang="en-US" sz="4800">
              <a:latin typeface="Times" panose="02020603050405020304" pitchFamily="18" charset="0"/>
            </a:endParaRPr>
          </a:p>
        </p:txBody>
      </p:sp>
      <p:pic>
        <p:nvPicPr>
          <p:cNvPr id="16387" name="Picture 2" descr="http://www.singularitynyc.com/images/Rosie-the-Riveter.jpg">
            <a:extLst>
              <a:ext uri="{FF2B5EF4-FFF2-40B4-BE49-F238E27FC236}">
                <a16:creationId xmlns:a16="http://schemas.microsoft.com/office/drawing/2014/main" id="{0A800107-ACF7-4C58-8909-78E48C432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33800"/>
            <a:ext cx="2259013"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http://imgc.allpostersimages.com/images/P-473-488-90/63/6342/PXP7100Z/posters/your-blood-can-save-him-wwii-war-propaganda-art-print-poster.jpg">
            <a:extLst>
              <a:ext uri="{FF2B5EF4-FFF2-40B4-BE49-F238E27FC236}">
                <a16:creationId xmlns:a16="http://schemas.microsoft.com/office/drawing/2014/main" id="{AD64DC9A-A6F0-4821-B862-B04AA75D5E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581400"/>
            <a:ext cx="22828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http://images.hollywood.com/site/OCaptainMyCaptain.jpg">
            <a:extLst>
              <a:ext uri="{FF2B5EF4-FFF2-40B4-BE49-F238E27FC236}">
                <a16:creationId xmlns:a16="http://schemas.microsoft.com/office/drawing/2014/main" id="{0ED73AA1-7E5B-491E-9CB5-101F4AED3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191000"/>
            <a:ext cx="17113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http://infothread.org/Weapons%20and%20Military/Propaganda%20Posters/WWII%20Nazi%20Propaganda%20Posters/gwwii032.jpg">
            <a:extLst>
              <a:ext uri="{FF2B5EF4-FFF2-40B4-BE49-F238E27FC236}">
                <a16:creationId xmlns:a16="http://schemas.microsoft.com/office/drawing/2014/main" id="{9453938E-BA50-40E1-893C-6D637C61FD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28600"/>
            <a:ext cx="175260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descr="http://zioncrimefactory.com/wp-content/uploads/2012/03/Jews-behind-enemy-powers.jpg">
            <a:extLst>
              <a:ext uri="{FF2B5EF4-FFF2-40B4-BE49-F238E27FC236}">
                <a16:creationId xmlns:a16="http://schemas.microsoft.com/office/drawing/2014/main" id="{A1D5B712-7A0C-4D25-9510-A5AB467EBF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2286000"/>
            <a:ext cx="16764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E3873C6-F42C-4840-BE6B-462B0AC4BF91}"/>
              </a:ext>
            </a:extLst>
          </p:cNvPr>
          <p:cNvSpPr/>
          <p:nvPr/>
        </p:nvSpPr>
        <p:spPr>
          <a:xfrm>
            <a:off x="152400" y="1447800"/>
            <a:ext cx="5791200" cy="2246313"/>
          </a:xfrm>
          <a:prstGeom prst="rect">
            <a:avLst/>
          </a:prstGeom>
        </p:spPr>
        <p:txBody>
          <a:bodyPr>
            <a:spAutoFit/>
          </a:bodyPr>
          <a:lstStyle/>
          <a:p>
            <a:pPr>
              <a:defRPr/>
            </a:pPr>
            <a:r>
              <a:rPr lang="en-US" sz="1400" dirty="0">
                <a:solidFill>
                  <a:schemeClr val="accent1">
                    <a:lumMod val="50000"/>
                  </a:schemeClr>
                </a:solidFill>
                <a:latin typeface="Times" charset="0"/>
              </a:rPr>
              <a:t>Propaganda images are attempts to persuade us toward particular viewpoints or actions promoted by public or private institutions such as political parties, lobbyists, governments, or religious groups. The propaganda purpose may be one we approve of, such as World War II efforts to get women behind the war effort, as epitomized in Norman Rockwell's </a:t>
            </a:r>
            <a:r>
              <a:rPr lang="en-US" sz="1400" i="1" dirty="0">
                <a:solidFill>
                  <a:schemeClr val="accent1">
                    <a:lumMod val="50000"/>
                  </a:schemeClr>
                </a:solidFill>
                <a:latin typeface="Times" charset="0"/>
              </a:rPr>
              <a:t>Rosie the Riveter</a:t>
            </a:r>
            <a:r>
              <a:rPr lang="en-US" sz="1400" dirty="0">
                <a:solidFill>
                  <a:schemeClr val="accent1">
                    <a:lumMod val="50000"/>
                  </a:schemeClr>
                </a:solidFill>
                <a:latin typeface="Times" charset="0"/>
              </a:rPr>
              <a:t>. It might also be a purpose we disapprove of. In either case, the power of visual images has frequently been used to persuade masses of people to accept beliefs, take action, or follow leaders. The artist as </a:t>
            </a:r>
            <a:r>
              <a:rPr lang="en-US" sz="1400" b="1" dirty="0">
                <a:solidFill>
                  <a:schemeClr val="accent1">
                    <a:lumMod val="50000"/>
                  </a:schemeClr>
                </a:solidFill>
                <a:latin typeface="Times" charset="0"/>
              </a:rPr>
              <a:t>social commentator</a:t>
            </a:r>
            <a:r>
              <a:rPr lang="en-US" sz="1400" dirty="0">
                <a:solidFill>
                  <a:schemeClr val="accent1">
                    <a:lumMod val="50000"/>
                  </a:schemeClr>
                </a:solidFill>
                <a:latin typeface="Times" charset="0"/>
              </a:rPr>
              <a:t> may simply make us more aware of the human condition as he/she perceives it, without suggesting particular action.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B4547992-2E4E-4C2D-B54C-D0CA339B99A5}"/>
              </a:ext>
            </a:extLst>
          </p:cNvPr>
          <p:cNvSpPr>
            <a:spLocks noChangeArrowheads="1"/>
          </p:cNvSpPr>
          <p:nvPr/>
        </p:nvSpPr>
        <p:spPr bwMode="auto">
          <a:xfrm>
            <a:off x="304800" y="381000"/>
            <a:ext cx="64150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latin typeface="Times" panose="02020603050405020304" pitchFamily="18" charset="0"/>
              </a:rPr>
              <a:t>recording of visual data</a:t>
            </a:r>
            <a:endParaRPr lang="en-US" altLang="en-US" sz="4800">
              <a:latin typeface="Times" panose="02020603050405020304" pitchFamily="18" charset="0"/>
            </a:endParaRPr>
          </a:p>
        </p:txBody>
      </p:sp>
      <p:sp>
        <p:nvSpPr>
          <p:cNvPr id="3" name="Rectangle 2">
            <a:extLst>
              <a:ext uri="{FF2B5EF4-FFF2-40B4-BE49-F238E27FC236}">
                <a16:creationId xmlns:a16="http://schemas.microsoft.com/office/drawing/2014/main" id="{1C157403-9936-4571-9AF2-AD806EA2B6E0}"/>
              </a:ext>
            </a:extLst>
          </p:cNvPr>
          <p:cNvSpPr/>
          <p:nvPr/>
        </p:nvSpPr>
        <p:spPr>
          <a:xfrm>
            <a:off x="304800" y="1371600"/>
            <a:ext cx="3886200" cy="1816100"/>
          </a:xfrm>
          <a:prstGeom prst="rect">
            <a:avLst/>
          </a:prstGeom>
        </p:spPr>
        <p:txBody>
          <a:bodyPr>
            <a:spAutoFit/>
          </a:bodyPr>
          <a:lstStyle/>
          <a:p>
            <a:pPr>
              <a:defRPr/>
            </a:pPr>
            <a:r>
              <a:rPr lang="en-US" sz="1400" dirty="0">
                <a:solidFill>
                  <a:schemeClr val="accent1">
                    <a:lumMod val="50000"/>
                  </a:schemeClr>
                </a:solidFill>
                <a:latin typeface="Times" charset="0"/>
              </a:rPr>
              <a:t>telling the "truth" about what we see. After the Renaissance, artists became preoccupied with new ways of capturing reality such as the use of linear perspective, and the realism possible through the use of oil painting technique. In time, artists like Courbet and Cezanne (and many who followed them) began in various ways to challenge the basic idea of what it is for an image to be true and real. </a:t>
            </a:r>
          </a:p>
        </p:txBody>
      </p:sp>
      <p:pic>
        <p:nvPicPr>
          <p:cNvPr id="17412" name="Picture 4" descr="http://www.nancyhuntting.net/cezanne-onions-bottle2.jpg">
            <a:extLst>
              <a:ext uri="{FF2B5EF4-FFF2-40B4-BE49-F238E27FC236}">
                <a16:creationId xmlns:a16="http://schemas.microsoft.com/office/drawing/2014/main" id="{C8B4931F-A8E8-4CD0-BBE3-C1E6F745EB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219200"/>
            <a:ext cx="41148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ttp://img.posterlounge.de/images/wbig/gustave-courbet-die-steineklopfer-155747.jpg">
            <a:extLst>
              <a:ext uri="{FF2B5EF4-FFF2-40B4-BE49-F238E27FC236}">
                <a16:creationId xmlns:a16="http://schemas.microsoft.com/office/drawing/2014/main" id="{E6EDD8C4-6E1E-4ED2-BF94-F5521F147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81375"/>
            <a:ext cx="3733800"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http://www.ibiblio.org/wm/paint/auth/courbet/ornans.jpg">
            <a:extLst>
              <a:ext uri="{FF2B5EF4-FFF2-40B4-BE49-F238E27FC236}">
                <a16:creationId xmlns:a16="http://schemas.microsoft.com/office/drawing/2014/main" id="{B955ED19-E4CD-4B61-A652-0A1F2E97FA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4075" y="4419600"/>
            <a:ext cx="42513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69E84309-8FAA-4EB5-B2BA-60505411E669}"/>
              </a:ext>
            </a:extLst>
          </p:cNvPr>
          <p:cNvSpPr>
            <a:spLocks noChangeArrowheads="1"/>
          </p:cNvSpPr>
          <p:nvPr/>
        </p:nvSpPr>
        <p:spPr bwMode="auto">
          <a:xfrm>
            <a:off x="304800" y="381000"/>
            <a:ext cx="42592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latin typeface="Times" panose="02020603050405020304" pitchFamily="18" charset="0"/>
              </a:rPr>
              <a:t>creating beauty</a:t>
            </a:r>
            <a:endParaRPr lang="en-US" altLang="en-US" sz="4800">
              <a:latin typeface="Times" panose="02020603050405020304" pitchFamily="18" charset="0"/>
            </a:endParaRPr>
          </a:p>
        </p:txBody>
      </p:sp>
      <p:sp>
        <p:nvSpPr>
          <p:cNvPr id="3" name="Rectangle 2">
            <a:extLst>
              <a:ext uri="{FF2B5EF4-FFF2-40B4-BE49-F238E27FC236}">
                <a16:creationId xmlns:a16="http://schemas.microsoft.com/office/drawing/2014/main" id="{164D52E4-F7CB-44B8-B783-9ACD45289EAB}"/>
              </a:ext>
            </a:extLst>
          </p:cNvPr>
          <p:cNvSpPr/>
          <p:nvPr/>
        </p:nvSpPr>
        <p:spPr>
          <a:xfrm>
            <a:off x="304800" y="1295400"/>
            <a:ext cx="4572000" cy="2032000"/>
          </a:xfrm>
          <a:prstGeom prst="rect">
            <a:avLst/>
          </a:prstGeom>
        </p:spPr>
        <p:txBody>
          <a:bodyPr>
            <a:spAutoFit/>
          </a:bodyPr>
          <a:lstStyle/>
          <a:p>
            <a:pPr>
              <a:defRPr/>
            </a:pPr>
            <a:r>
              <a:rPr lang="en-US" sz="1400" dirty="0">
                <a:solidFill>
                  <a:schemeClr val="accent1">
                    <a:lumMod val="50000"/>
                  </a:schemeClr>
                </a:solidFill>
                <a:latin typeface="Times" charset="0"/>
              </a:rPr>
              <a:t>Yet the idea of beauty, like that of truth, has been challenged in the modern era. At one time, the artist was expected to portray perfection-- lofty and noble ideals of beauty. Yet as society became more industrialized and democratic, many thoughtful people began to broaden their notions of what could be beautiful. For example, Rembrandt could celebrate the tactile quality of paint and color in his picture of a side of beef, and Courbet and Millet could see beauty in the life of ordinary peasants. </a:t>
            </a:r>
          </a:p>
        </p:txBody>
      </p:sp>
      <p:pic>
        <p:nvPicPr>
          <p:cNvPr id="18436" name="Picture 2" descr="http://image.guardian.co.uk/sys-images/Arts/Arts_/Pictures/2007/05/31/face460.jpg">
            <a:extLst>
              <a:ext uri="{FF2B5EF4-FFF2-40B4-BE49-F238E27FC236}">
                <a16:creationId xmlns:a16="http://schemas.microsoft.com/office/drawing/2014/main" id="{CC73948A-770B-432F-BFF2-5089C4DDC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600575"/>
            <a:ext cx="28194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http://uploads7.wikipaintings.org/images/pierre-auguste-renoir/the-rose-garden-at-wargemont-1879.jpg">
            <a:extLst>
              <a:ext uri="{FF2B5EF4-FFF2-40B4-BE49-F238E27FC236}">
                <a16:creationId xmlns:a16="http://schemas.microsoft.com/office/drawing/2014/main" id="{0DE61F0F-AAED-41CF-8F03-FB95C70B1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84200"/>
            <a:ext cx="3467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https://s-media-cache-ak0.pinimg.com/236x/99/3b/57/993b57355ba64e32b591068876cdf13d.jpg">
            <a:extLst>
              <a:ext uri="{FF2B5EF4-FFF2-40B4-BE49-F238E27FC236}">
                <a16:creationId xmlns:a16="http://schemas.microsoft.com/office/drawing/2014/main" id="{BE19C1A8-C39F-4F12-9174-7C8EBC901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013" y="3244850"/>
            <a:ext cx="2668587" cy="262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0" descr="https://s-media-cache-ak0.pinimg.com/236x/aa/1b/b5/aa1bb5d20bb9d636f6c019e414ba0f5a.jpg">
            <a:extLst>
              <a:ext uri="{FF2B5EF4-FFF2-40B4-BE49-F238E27FC236}">
                <a16:creationId xmlns:a16="http://schemas.microsoft.com/office/drawing/2014/main" id="{3B816801-2E2F-42E9-8AFD-C5C882239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3500" y="3244850"/>
            <a:ext cx="22479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6B3C9704-F219-484A-BC96-03FE570C8FB3}"/>
              </a:ext>
            </a:extLst>
          </p:cNvPr>
          <p:cNvSpPr>
            <a:spLocks noChangeArrowheads="1"/>
          </p:cNvSpPr>
          <p:nvPr/>
        </p:nvSpPr>
        <p:spPr bwMode="auto">
          <a:xfrm>
            <a:off x="381000" y="304800"/>
            <a:ext cx="31591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latin typeface="Times" panose="02020603050405020304" pitchFamily="18" charset="0"/>
              </a:rPr>
              <a:t>storytelling</a:t>
            </a:r>
            <a:endParaRPr lang="en-US" altLang="en-US" sz="4800">
              <a:latin typeface="Times" panose="02020603050405020304" pitchFamily="18" charset="0"/>
            </a:endParaRPr>
          </a:p>
        </p:txBody>
      </p:sp>
      <p:sp>
        <p:nvSpPr>
          <p:cNvPr id="3" name="Rectangle 2">
            <a:extLst>
              <a:ext uri="{FF2B5EF4-FFF2-40B4-BE49-F238E27FC236}">
                <a16:creationId xmlns:a16="http://schemas.microsoft.com/office/drawing/2014/main" id="{D60CE1A4-683E-4407-8AB5-B93BC5517987}"/>
              </a:ext>
            </a:extLst>
          </p:cNvPr>
          <p:cNvSpPr/>
          <p:nvPr/>
        </p:nvSpPr>
        <p:spPr>
          <a:xfrm>
            <a:off x="533400" y="1371600"/>
            <a:ext cx="4572000" cy="1384300"/>
          </a:xfrm>
          <a:prstGeom prst="rect">
            <a:avLst/>
          </a:prstGeom>
        </p:spPr>
        <p:txBody>
          <a:bodyPr>
            <a:spAutoFit/>
          </a:bodyPr>
          <a:lstStyle/>
          <a:p>
            <a:pPr>
              <a:defRPr/>
            </a:pPr>
            <a:r>
              <a:rPr lang="en-US" sz="1400" dirty="0">
                <a:solidFill>
                  <a:schemeClr val="accent1">
                    <a:lumMod val="50000"/>
                  </a:schemeClr>
                </a:solidFill>
                <a:latin typeface="Times" charset="0"/>
              </a:rPr>
              <a:t>his was a common device of religious art of the Middle ages where sequences of panels were used to tell stories from the Scriptures or lives of saints. It is also the great gift of Norman Rockwell, who had the ability to tell powerful and subtle stories about ordinary people and events, in just one picture. A picture is truly worth a thousand words.</a:t>
            </a:r>
          </a:p>
        </p:txBody>
      </p:sp>
      <p:pic>
        <p:nvPicPr>
          <p:cNvPr id="19460" name="Picture 8" descr="https://media.licdn.com/mpr/mpr/shrinknp_400_400/AAEAAQAAAAAAAAKvAAAAJDRjZjRmZTU2LWNkYTEtNDkwOS05YTM5LWFkYTE1NTYyYzAzNQ.png">
            <a:extLst>
              <a:ext uri="{FF2B5EF4-FFF2-40B4-BE49-F238E27FC236}">
                <a16:creationId xmlns:a16="http://schemas.microsoft.com/office/drawing/2014/main" id="{BF141A99-E230-4297-AFED-090BD3F0F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663" y="4222750"/>
            <a:ext cx="34448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0" descr="http://www.polytroponart.gr/wp-content/uploads/2014/05/blackfigure-640x443.jpg">
            <a:extLst>
              <a:ext uri="{FF2B5EF4-FFF2-40B4-BE49-F238E27FC236}">
                <a16:creationId xmlns:a16="http://schemas.microsoft.com/office/drawing/2014/main" id="{A3EBCF72-65AC-41EC-BDB7-AFD781D21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275" y="3200400"/>
            <a:ext cx="3957638"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2" descr="http://www.saturdayeveningpost.com/wp-content/uploads/satevepost/the_runaway_by_norman_rockwell-400x513.jpg">
            <a:extLst>
              <a:ext uri="{FF2B5EF4-FFF2-40B4-BE49-F238E27FC236}">
                <a16:creationId xmlns:a16="http://schemas.microsoft.com/office/drawing/2014/main" id="{FABB1950-01E0-464B-986A-EBCEE0F60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38" y="3175"/>
            <a:ext cx="3233737" cy="41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8" descr="http://www.mlahanas.de/Greeks/Mythology/RM/LamentForIcarusDraper.jpg">
            <a:extLst>
              <a:ext uri="{FF2B5EF4-FFF2-40B4-BE49-F238E27FC236}">
                <a16:creationId xmlns:a16="http://schemas.microsoft.com/office/drawing/2014/main" id="{C58FF551-7A8E-4428-8DDE-E9E782668D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300" y="2908300"/>
            <a:ext cx="2895600"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E383D77D-2DC3-44D0-9A2C-CBC9812B026E}"/>
              </a:ext>
            </a:extLst>
          </p:cNvPr>
          <p:cNvSpPr>
            <a:spLocks noChangeArrowheads="1"/>
          </p:cNvSpPr>
          <p:nvPr/>
        </p:nvSpPr>
        <p:spPr bwMode="auto">
          <a:xfrm>
            <a:off x="228600" y="304800"/>
            <a:ext cx="4305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latin typeface="Times" panose="02020603050405020304" pitchFamily="18" charset="0"/>
              </a:rPr>
              <a:t>intense emotion</a:t>
            </a:r>
            <a:endParaRPr lang="en-US" altLang="en-US" sz="4800">
              <a:latin typeface="Times" panose="02020603050405020304" pitchFamily="18" charset="0"/>
            </a:endParaRPr>
          </a:p>
        </p:txBody>
      </p:sp>
      <p:sp>
        <p:nvSpPr>
          <p:cNvPr id="3" name="Rectangle 2">
            <a:extLst>
              <a:ext uri="{FF2B5EF4-FFF2-40B4-BE49-F238E27FC236}">
                <a16:creationId xmlns:a16="http://schemas.microsoft.com/office/drawing/2014/main" id="{9FB10245-26BB-4C64-8B5E-E667024BFAA4}"/>
              </a:ext>
            </a:extLst>
          </p:cNvPr>
          <p:cNvSpPr/>
          <p:nvPr/>
        </p:nvSpPr>
        <p:spPr>
          <a:xfrm>
            <a:off x="381000" y="1295400"/>
            <a:ext cx="4572000" cy="1816100"/>
          </a:xfrm>
          <a:prstGeom prst="rect">
            <a:avLst/>
          </a:prstGeom>
        </p:spPr>
        <p:txBody>
          <a:bodyPr>
            <a:spAutoFit/>
          </a:bodyPr>
          <a:lstStyle/>
          <a:p>
            <a:pPr>
              <a:defRPr/>
            </a:pPr>
            <a:r>
              <a:rPr lang="en-US" sz="1400" dirty="0">
                <a:solidFill>
                  <a:schemeClr val="accent1">
                    <a:lumMod val="50000"/>
                  </a:schemeClr>
                </a:solidFill>
                <a:latin typeface="Times" charset="0"/>
              </a:rPr>
              <a:t>The expressive power of art can be seen in literal ways in the capturing of facial expression and body language. Certain religious art, and the works of expressionists such as Munch are charged with powerful emotions. Picasso, in works such as </a:t>
            </a:r>
            <a:r>
              <a:rPr lang="en-US" sz="1400" i="1" dirty="0">
                <a:solidFill>
                  <a:schemeClr val="accent1">
                    <a:lumMod val="50000"/>
                  </a:schemeClr>
                </a:solidFill>
                <a:latin typeface="Times" charset="0"/>
              </a:rPr>
              <a:t>Guernica</a:t>
            </a:r>
            <a:r>
              <a:rPr lang="en-US" sz="1400" dirty="0">
                <a:solidFill>
                  <a:schemeClr val="accent1">
                    <a:lumMod val="50000"/>
                  </a:schemeClr>
                </a:solidFill>
                <a:latin typeface="Times" charset="0"/>
              </a:rPr>
              <a:t> (also an example of powerful social commentary and storytelling) is able to communicate intense emotions. This is accomplished variously by use of dramatic or exaggerated color, light, form, and/or other elements. </a:t>
            </a:r>
          </a:p>
        </p:txBody>
      </p:sp>
      <p:pic>
        <p:nvPicPr>
          <p:cNvPr id="20484" name="Picture 2" descr="http://www.wired.com/images_blogs/dangerroom/2011/09/20090829082327The_Scream-660x854.jpg">
            <a:extLst>
              <a:ext uri="{FF2B5EF4-FFF2-40B4-BE49-F238E27FC236}">
                <a16:creationId xmlns:a16="http://schemas.microsoft.com/office/drawing/2014/main" id="{0615B27E-C1DB-4549-A290-BECCDC4F9C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7038" y="2362200"/>
            <a:ext cx="3636962"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www.pablopicasso.org/images/paintings/guernica.jpg">
            <a:extLst>
              <a:ext uri="{FF2B5EF4-FFF2-40B4-BE49-F238E27FC236}">
                <a16:creationId xmlns:a16="http://schemas.microsoft.com/office/drawing/2014/main" id="{72EE80CF-A82B-4C25-9C91-9AB1D376D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5486400"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http://www.askyfilledwithshootingstars.com/wordpress/wp-content/uploads/2009/06/06_francis-bacon_head-vi_1949.jpg">
            <a:extLst>
              <a:ext uri="{FF2B5EF4-FFF2-40B4-BE49-F238E27FC236}">
                <a16:creationId xmlns:a16="http://schemas.microsoft.com/office/drawing/2014/main" id="{E5809CE5-0F04-4FD7-ADDF-1BC36B05F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04800"/>
            <a:ext cx="2438400" cy="300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CF4ABC1E-1B1F-45CF-A06A-39832A74370C}"/>
              </a:ext>
            </a:extLst>
          </p:cNvPr>
          <p:cNvSpPr>
            <a:spLocks noChangeArrowheads="1"/>
          </p:cNvSpPr>
          <p:nvPr/>
        </p:nvSpPr>
        <p:spPr bwMode="auto">
          <a:xfrm>
            <a:off x="533400" y="152400"/>
            <a:ext cx="2992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800" b="1">
                <a:latin typeface="Times" panose="02020603050405020304" pitchFamily="18" charset="0"/>
              </a:rPr>
              <a:t>innovation</a:t>
            </a:r>
            <a:endParaRPr lang="en-US" altLang="en-US" sz="4800">
              <a:latin typeface="Times" panose="02020603050405020304" pitchFamily="18" charset="0"/>
            </a:endParaRPr>
          </a:p>
        </p:txBody>
      </p:sp>
      <p:sp>
        <p:nvSpPr>
          <p:cNvPr id="3" name="Rectangle 2">
            <a:extLst>
              <a:ext uri="{FF2B5EF4-FFF2-40B4-BE49-F238E27FC236}">
                <a16:creationId xmlns:a16="http://schemas.microsoft.com/office/drawing/2014/main" id="{384FB3BA-0D3C-4DE4-B37F-C8C57CFAF016}"/>
              </a:ext>
            </a:extLst>
          </p:cNvPr>
          <p:cNvSpPr/>
          <p:nvPr/>
        </p:nvSpPr>
        <p:spPr>
          <a:xfrm>
            <a:off x="381000" y="1295400"/>
            <a:ext cx="4572000" cy="307975"/>
          </a:xfrm>
          <a:prstGeom prst="rect">
            <a:avLst/>
          </a:prstGeom>
        </p:spPr>
        <p:txBody>
          <a:bodyPr>
            <a:spAutoFit/>
          </a:bodyPr>
          <a:lstStyle/>
          <a:p>
            <a:pPr>
              <a:defRPr/>
            </a:pPr>
            <a:r>
              <a:rPr lang="en-US" sz="1400" dirty="0">
                <a:solidFill>
                  <a:schemeClr val="accent1">
                    <a:lumMod val="50000"/>
                  </a:schemeClr>
                </a:solidFill>
                <a:latin typeface="Times" charset="0"/>
              </a:rPr>
              <a:t>. </a:t>
            </a:r>
          </a:p>
        </p:txBody>
      </p:sp>
      <p:sp>
        <p:nvSpPr>
          <p:cNvPr id="2" name="Rectangle 1">
            <a:extLst>
              <a:ext uri="{FF2B5EF4-FFF2-40B4-BE49-F238E27FC236}">
                <a16:creationId xmlns:a16="http://schemas.microsoft.com/office/drawing/2014/main" id="{F5A2A3A0-0B5F-4D5F-9199-7CD0C713D8AD}"/>
              </a:ext>
            </a:extLst>
          </p:cNvPr>
          <p:cNvSpPr/>
          <p:nvPr/>
        </p:nvSpPr>
        <p:spPr>
          <a:xfrm>
            <a:off x="0" y="850900"/>
            <a:ext cx="5791200" cy="2246313"/>
          </a:xfrm>
          <a:prstGeom prst="rect">
            <a:avLst/>
          </a:prstGeom>
        </p:spPr>
        <p:txBody>
          <a:bodyPr>
            <a:spAutoFit/>
          </a:bodyPr>
          <a:lstStyle/>
          <a:p>
            <a:pPr>
              <a:defRPr/>
            </a:pPr>
            <a:r>
              <a:rPr lang="en-US" sz="1400" dirty="0">
                <a:solidFill>
                  <a:schemeClr val="accent1">
                    <a:lumMod val="90000"/>
                  </a:schemeClr>
                </a:solidFill>
                <a:latin typeface="Times" charset="0"/>
              </a:rPr>
              <a:t>“The central meaning of innovation thus relates to renewal. For this renewal to take place it is necessary for people to change the way they make decisions. They must choose to do things differently, make choices outside of their norm…so innovation must be seen as something that does not something that is…..contributors to the scholarly literature on innovation typically distinguish between invention, an idea made manifest, and innovation, ideas applied successfully in practice.”</a:t>
            </a:r>
          </a:p>
          <a:p>
            <a:pPr>
              <a:defRPr/>
            </a:pPr>
            <a:r>
              <a:rPr lang="en-US" sz="1400" dirty="0">
                <a:solidFill>
                  <a:schemeClr val="accent1">
                    <a:lumMod val="90000"/>
                  </a:schemeClr>
                </a:solidFill>
                <a:latin typeface="Times" charset="0"/>
              </a:rPr>
              <a:t>In other words, innovation is a mindset not a product.</a:t>
            </a:r>
          </a:p>
          <a:p>
            <a:pPr>
              <a:defRPr/>
            </a:pPr>
            <a:r>
              <a:rPr lang="en-US" sz="1400" dirty="0">
                <a:solidFill>
                  <a:schemeClr val="accent1">
                    <a:lumMod val="90000"/>
                  </a:schemeClr>
                </a:solidFill>
                <a:latin typeface="Times" charset="0"/>
              </a:rPr>
              <a:t>It is not starting from scratch, it is developing existing art by thinking differently about it.</a:t>
            </a:r>
          </a:p>
        </p:txBody>
      </p:sp>
      <p:pic>
        <p:nvPicPr>
          <p:cNvPr id="21509" name="Picture 8" descr="http://blog.cleveland.com/architecture/2007/08/large_pmptg.jpeg">
            <a:extLst>
              <a:ext uri="{FF2B5EF4-FFF2-40B4-BE49-F238E27FC236}">
                <a16:creationId xmlns:a16="http://schemas.microsoft.com/office/drawing/2014/main" id="{DB75ED1F-2798-410A-B819-04E3A83FD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581400"/>
            <a:ext cx="3476625"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0" descr="http://buzzleighton.files.wordpress.com/2008/07/rose_petals2.jpg">
            <a:extLst>
              <a:ext uri="{FF2B5EF4-FFF2-40B4-BE49-F238E27FC236}">
                <a16:creationId xmlns:a16="http://schemas.microsoft.com/office/drawing/2014/main" id="{D6B4C256-7511-4FD4-99B9-FF702E67E9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8600"/>
            <a:ext cx="28956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2" descr="https://upload.wikimedia.org/wikipedia/en/1/1b/Riley,_Movement_in_Squares.jpg">
            <a:extLst>
              <a:ext uri="{FF2B5EF4-FFF2-40B4-BE49-F238E27FC236}">
                <a16:creationId xmlns:a16="http://schemas.microsoft.com/office/drawing/2014/main" id="{2CCB3434-0D3B-4A6E-997D-69E74F8576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08338"/>
            <a:ext cx="38100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http://1.bp.blogspot.com/-chkUjmG7UI0/UB8B3-V1lOI/AAAAAAAAABQ/l-a4xPCNS08/s1600/What_is_art.jpg">
            <a:extLst>
              <a:ext uri="{FF2B5EF4-FFF2-40B4-BE49-F238E27FC236}">
                <a16:creationId xmlns:a16="http://schemas.microsoft.com/office/drawing/2014/main" id="{9DA66EE6-F6C9-4C16-B01B-99DCF3E870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0" t="3717"/>
          <a:stretch>
            <a:fillRect/>
          </a:stretch>
        </p:blipFill>
        <p:spPr bwMode="auto">
          <a:xfrm>
            <a:off x="1600200" y="1676400"/>
            <a:ext cx="60198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a:extLst>
              <a:ext uri="{FF2B5EF4-FFF2-40B4-BE49-F238E27FC236}">
                <a16:creationId xmlns:a16="http://schemas.microsoft.com/office/drawing/2014/main" id="{86E036C5-C6D2-407C-B001-4838C71D2575}"/>
              </a:ext>
            </a:extLst>
          </p:cNvPr>
          <p:cNvSpPr>
            <a:spLocks noGrp="1" noChangeArrowheads="1"/>
          </p:cNvSpPr>
          <p:nvPr>
            <p:ph type="ctrTitle"/>
          </p:nvPr>
        </p:nvSpPr>
        <p:spPr>
          <a:xfrm>
            <a:off x="685800" y="533400"/>
            <a:ext cx="7772400" cy="1143000"/>
          </a:xfrm>
        </p:spPr>
        <p:txBody>
          <a:bodyPr/>
          <a:lstStyle/>
          <a:p>
            <a:pPr eaLnBrk="1" hangingPunct="1"/>
            <a:r>
              <a:rPr lang="en-US" altLang="en-US" sz="7200" b="0" i="1"/>
              <a:t>What is</a:t>
            </a:r>
            <a:endParaRPr lang="en-US" altLang="en-US"/>
          </a:p>
        </p:txBody>
      </p:sp>
      <p:sp>
        <p:nvSpPr>
          <p:cNvPr id="4100" name="Rectangle 3">
            <a:extLst>
              <a:ext uri="{FF2B5EF4-FFF2-40B4-BE49-F238E27FC236}">
                <a16:creationId xmlns:a16="http://schemas.microsoft.com/office/drawing/2014/main" id="{6C4A29ED-8321-4F43-BD48-E219126AA585}"/>
              </a:ext>
            </a:extLst>
          </p:cNvPr>
          <p:cNvSpPr>
            <a:spLocks noGrp="1" noChangeArrowheads="1"/>
          </p:cNvSpPr>
          <p:nvPr>
            <p:ph type="subTitle" idx="1"/>
          </p:nvPr>
        </p:nvSpPr>
        <p:spPr>
          <a:xfrm>
            <a:off x="1447800" y="5562600"/>
            <a:ext cx="6934200" cy="1752600"/>
          </a:xfrm>
        </p:spPr>
        <p:txBody>
          <a:bodyPr/>
          <a:lstStyle/>
          <a:p>
            <a:pPr eaLnBrk="1" hangingPunct="1"/>
            <a:r>
              <a:rPr lang="en-US" altLang="en-US" sz="720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mountain, outdoor, water, valley&#10;&#10;Description automatically generated">
            <a:extLst>
              <a:ext uri="{FF2B5EF4-FFF2-40B4-BE49-F238E27FC236}">
                <a16:creationId xmlns:a16="http://schemas.microsoft.com/office/drawing/2014/main" id="{DCE60083-AD7A-0E95-5E15-53FFCDC5573B}"/>
              </a:ext>
            </a:extLst>
          </p:cNvPr>
          <p:cNvPicPr>
            <a:picLocks noChangeAspect="1"/>
          </p:cNvPicPr>
          <p:nvPr/>
        </p:nvPicPr>
        <p:blipFill rotWithShape="1">
          <a:blip r:embed="rId2">
            <a:extLst>
              <a:ext uri="{28A0092B-C50C-407E-A947-70E740481C1C}">
                <a14:useLocalDpi xmlns:a14="http://schemas.microsoft.com/office/drawing/2010/main" val="0"/>
              </a:ext>
            </a:extLst>
          </a:blip>
          <a:srcRect l="12964" r="22535"/>
          <a:stretch/>
        </p:blipFill>
        <p:spPr>
          <a:xfrm>
            <a:off x="7240484" y="2955741"/>
            <a:ext cx="1903516" cy="3934884"/>
          </a:xfrm>
          <a:prstGeom prst="rect">
            <a:avLst/>
          </a:prstGeom>
        </p:spPr>
      </p:pic>
      <p:sp>
        <p:nvSpPr>
          <p:cNvPr id="3075" name="Rectangle 3">
            <a:extLst>
              <a:ext uri="{FF2B5EF4-FFF2-40B4-BE49-F238E27FC236}">
                <a16:creationId xmlns:a16="http://schemas.microsoft.com/office/drawing/2014/main" id="{C86C2C2F-7BA4-41E8-AF46-958B436F1CFA}"/>
              </a:ext>
            </a:extLst>
          </p:cNvPr>
          <p:cNvSpPr>
            <a:spLocks noGrp="1" noChangeArrowheads="1"/>
          </p:cNvSpPr>
          <p:nvPr>
            <p:ph type="body" idx="1"/>
          </p:nvPr>
        </p:nvSpPr>
        <p:spPr>
          <a:xfrm>
            <a:off x="-373063" y="511175"/>
            <a:ext cx="7772401" cy="5810250"/>
          </a:xfrm>
        </p:spPr>
        <p:txBody>
          <a:bodyPr/>
          <a:lstStyle/>
          <a:p>
            <a:pPr marL="0" indent="0" algn="ctr" eaLnBrk="1" hangingPunct="1">
              <a:buFontTx/>
              <a:buNone/>
              <a:defRPr/>
            </a:pPr>
            <a:r>
              <a:rPr lang="en-US" dirty="0">
                <a:solidFill>
                  <a:schemeClr val="tx2">
                    <a:lumMod val="20000"/>
                    <a:lumOff val="80000"/>
                  </a:schemeClr>
                </a:solidFill>
              </a:rPr>
              <a:t>      </a:t>
            </a:r>
            <a:r>
              <a:rPr lang="en-US" sz="4000" dirty="0">
                <a:solidFill>
                  <a:schemeClr val="tx2">
                    <a:lumMod val="20000"/>
                    <a:lumOff val="80000"/>
                  </a:schemeClr>
                </a:solidFill>
              </a:rPr>
              <a:t>Ms. Vogt </a:t>
            </a:r>
          </a:p>
          <a:p>
            <a:pPr eaLnBrk="1" hangingPunct="1">
              <a:defRPr/>
            </a:pPr>
            <a:r>
              <a:rPr lang="en-US" sz="2000" b="1" dirty="0">
                <a:solidFill>
                  <a:schemeClr val="tx2">
                    <a:lumMod val="20000"/>
                    <a:lumOff val="80000"/>
                  </a:schemeClr>
                </a:solidFill>
                <a:latin typeface="Iskoola Pota" pitchFamily="34" charset="0"/>
              </a:rPr>
              <a:t>My background:</a:t>
            </a:r>
          </a:p>
          <a:p>
            <a:pPr lvl="1">
              <a:lnSpc>
                <a:spcPct val="80000"/>
              </a:lnSpc>
              <a:defRPr/>
            </a:pPr>
            <a:r>
              <a:rPr lang="en-US" sz="2000" dirty="0">
                <a:latin typeface="Iskoola Pota" pitchFamily="34" charset="0"/>
              </a:rPr>
              <a:t>I grew up in Pennsylvania and lived in New Jersey before moving to Arizona. </a:t>
            </a:r>
          </a:p>
          <a:p>
            <a:pPr lvl="1">
              <a:lnSpc>
                <a:spcPct val="80000"/>
              </a:lnSpc>
              <a:defRPr/>
            </a:pPr>
            <a:r>
              <a:rPr lang="en-US" sz="2000" dirty="0">
                <a:latin typeface="Iskoola Pota" pitchFamily="34" charset="0"/>
              </a:rPr>
              <a:t>I attended Rosemont College  where I received a Bachelors Degree in Art &amp; Education. </a:t>
            </a:r>
          </a:p>
          <a:p>
            <a:pPr lvl="1">
              <a:lnSpc>
                <a:spcPct val="80000"/>
              </a:lnSpc>
              <a:defRPr/>
            </a:pPr>
            <a:r>
              <a:rPr lang="en-US" sz="2000" dirty="0">
                <a:latin typeface="Iskoola Pota" pitchFamily="34" charset="0"/>
              </a:rPr>
              <a:t>I studied in Paris, France at The American University in Paris and Parsons School of Design.</a:t>
            </a:r>
          </a:p>
          <a:p>
            <a:pPr marL="0" indent="0">
              <a:lnSpc>
                <a:spcPct val="80000"/>
              </a:lnSpc>
              <a:buFontTx/>
              <a:buNone/>
              <a:defRPr/>
            </a:pPr>
            <a:r>
              <a:rPr lang="en-US" sz="2000" dirty="0">
                <a:latin typeface="Iskoola Pota" pitchFamily="34" charset="0"/>
              </a:rPr>
              <a:t>     </a:t>
            </a:r>
            <a:r>
              <a:rPr lang="en-US" sz="2000" b="1" dirty="0">
                <a:solidFill>
                  <a:schemeClr val="tx2">
                    <a:lumMod val="20000"/>
                    <a:lumOff val="80000"/>
                  </a:schemeClr>
                </a:solidFill>
                <a:latin typeface="Iskoola Pota" pitchFamily="34" charset="0"/>
              </a:rPr>
              <a:t>My experience:</a:t>
            </a:r>
          </a:p>
          <a:p>
            <a:pPr lvl="1">
              <a:lnSpc>
                <a:spcPct val="80000"/>
              </a:lnSpc>
              <a:defRPr/>
            </a:pPr>
            <a:r>
              <a:rPr lang="en-US" sz="2000" dirty="0">
                <a:latin typeface="Iskoola Pota" pitchFamily="34" charset="0"/>
              </a:rPr>
              <a:t>I worked as an art cataloger at Princeton University in New Jersey</a:t>
            </a:r>
          </a:p>
          <a:p>
            <a:pPr lvl="1">
              <a:lnSpc>
                <a:spcPct val="80000"/>
              </a:lnSpc>
              <a:defRPr/>
            </a:pPr>
            <a:r>
              <a:rPr lang="en-US" sz="2000" dirty="0">
                <a:latin typeface="Iskoola Pota" pitchFamily="34" charset="0"/>
              </a:rPr>
              <a:t>I taught Elementary &amp; Middle School Art in NJ and 7-12 in Arizona. This is my 6</a:t>
            </a:r>
            <a:r>
              <a:rPr lang="en-US" sz="2000" baseline="30000" dirty="0">
                <a:latin typeface="Iskoola Pota" pitchFamily="34" charset="0"/>
              </a:rPr>
              <a:t>th</a:t>
            </a:r>
            <a:r>
              <a:rPr lang="en-US" sz="2000" dirty="0">
                <a:latin typeface="Iskoola Pota" pitchFamily="34" charset="0"/>
              </a:rPr>
              <a:t>  year at Perry HS &amp; 17</a:t>
            </a:r>
            <a:r>
              <a:rPr lang="en-US" sz="2000" baseline="30000" dirty="0">
                <a:latin typeface="Iskoola Pota" pitchFamily="34" charset="0"/>
              </a:rPr>
              <a:t>th</a:t>
            </a:r>
            <a:r>
              <a:rPr lang="en-US" sz="2000" dirty="0">
                <a:latin typeface="Iskoola Pota" pitchFamily="34" charset="0"/>
              </a:rPr>
              <a:t> teaching Art.</a:t>
            </a:r>
          </a:p>
          <a:p>
            <a:pPr lvl="1">
              <a:lnSpc>
                <a:spcPct val="80000"/>
              </a:lnSpc>
              <a:defRPr/>
            </a:pPr>
            <a:r>
              <a:rPr lang="en-US" sz="2000" dirty="0">
                <a:latin typeface="Iskoola Pota" pitchFamily="34" charset="0"/>
              </a:rPr>
              <a:t>I have also taught Art in Special Education and give private art lessons &amp; art camps.</a:t>
            </a:r>
          </a:p>
          <a:p>
            <a:pPr marL="457200" lvl="1" indent="0">
              <a:lnSpc>
                <a:spcPct val="80000"/>
              </a:lnSpc>
              <a:buFontTx/>
              <a:buNone/>
              <a:defRPr/>
            </a:pPr>
            <a:r>
              <a:rPr lang="en-US" sz="2000" dirty="0">
                <a:solidFill>
                  <a:schemeClr val="tx2">
                    <a:lumMod val="20000"/>
                    <a:lumOff val="80000"/>
                  </a:schemeClr>
                </a:solidFill>
                <a:latin typeface="Iskoola Pota" pitchFamily="34" charset="0"/>
              </a:rPr>
              <a:t>My life:</a:t>
            </a:r>
          </a:p>
          <a:p>
            <a:pPr lvl="1">
              <a:lnSpc>
                <a:spcPct val="80000"/>
              </a:lnSpc>
              <a:defRPr/>
            </a:pPr>
            <a:r>
              <a:rPr lang="en-US" sz="2000" dirty="0">
                <a:latin typeface="Iskoola Pota" pitchFamily="34" charset="0"/>
              </a:rPr>
              <a:t>I live in Gilbert with my 2 children: Morgan age 19 (U of A!), </a:t>
            </a:r>
          </a:p>
          <a:p>
            <a:pPr marL="457200" lvl="1" indent="0">
              <a:lnSpc>
                <a:spcPct val="80000"/>
              </a:lnSpc>
              <a:buFontTx/>
              <a:buNone/>
              <a:defRPr/>
            </a:pPr>
            <a:r>
              <a:rPr lang="en-US" sz="2000" dirty="0">
                <a:latin typeface="Iskoola Pota" pitchFamily="34" charset="0"/>
              </a:rPr>
              <a:t>      Paige age 18 (NAU!), &amp; Zeke the Zuchon.</a:t>
            </a:r>
          </a:p>
          <a:p>
            <a:pPr lvl="1">
              <a:lnSpc>
                <a:spcPct val="80000"/>
              </a:lnSpc>
              <a:defRPr/>
            </a:pPr>
            <a:r>
              <a:rPr lang="en-US" sz="2000" dirty="0">
                <a:latin typeface="Iskoola Pota" pitchFamily="34" charset="0"/>
              </a:rPr>
              <a:t>I love to draw, hike, kayak, mountain bike, go to concerts, museums &amp; take road trips.</a:t>
            </a:r>
          </a:p>
          <a:p>
            <a:pPr lvl="1">
              <a:lnSpc>
                <a:spcPct val="80000"/>
              </a:lnSpc>
              <a:defRPr/>
            </a:pPr>
            <a:endParaRPr lang="en-US" sz="2000" dirty="0">
              <a:latin typeface="Iskoola Pota" pitchFamily="34" charset="0"/>
            </a:endParaRPr>
          </a:p>
          <a:p>
            <a:pPr lvl="1">
              <a:lnSpc>
                <a:spcPct val="80000"/>
              </a:lnSpc>
              <a:defRPr/>
            </a:pPr>
            <a:endParaRPr lang="en-US" sz="2000" dirty="0">
              <a:latin typeface="Iskoola Pota" pitchFamily="34" charset="0"/>
            </a:endParaRPr>
          </a:p>
          <a:p>
            <a:pPr eaLnBrk="1" hangingPunct="1">
              <a:defRPr/>
            </a:pPr>
            <a:endParaRPr lang="en-US" dirty="0"/>
          </a:p>
        </p:txBody>
      </p:sp>
      <p:pic>
        <p:nvPicPr>
          <p:cNvPr id="22531" name="Picture 5" descr="C:\Users\Home\AppData\Local\Microsoft\Windows\Temporary Internet Files\Content.IE5\C1U08LRV\PrImg_1490[1].jpg">
            <a:extLst>
              <a:ext uri="{FF2B5EF4-FFF2-40B4-BE49-F238E27FC236}">
                <a16:creationId xmlns:a16="http://schemas.microsoft.com/office/drawing/2014/main" id="{72E8E3BC-DA8F-4B5B-8C26-8A3866F6E8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
            <a:extLst>
              <a:ext uri="{FF2B5EF4-FFF2-40B4-BE49-F238E27FC236}">
                <a16:creationId xmlns:a16="http://schemas.microsoft.com/office/drawing/2014/main" id="{D9098152-0B29-4D23-9FFE-BF0635ED14FA}"/>
              </a:ext>
            </a:extLst>
          </p:cNvPr>
          <p:cNvPicPr>
            <a:picLocks noChangeAspect="1"/>
          </p:cNvPicPr>
          <p:nvPr/>
        </p:nvPicPr>
        <p:blipFill rotWithShape="1">
          <a:blip r:embed="rId4">
            <a:extLst>
              <a:ext uri="{28A0092B-C50C-407E-A947-70E740481C1C}">
                <a14:useLocalDpi xmlns:a14="http://schemas.microsoft.com/office/drawing/2010/main" val="0"/>
              </a:ext>
            </a:extLst>
          </a:blip>
          <a:srcRect l="15061" t="1184" r="14089" b="-1184"/>
          <a:stretch/>
        </p:blipFill>
        <p:spPr bwMode="auto">
          <a:xfrm>
            <a:off x="7620000" y="2514600"/>
            <a:ext cx="1524000"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A dog wearing a bow tie&#10;&#10;Description automatically generated with low confidence">
            <a:extLst>
              <a:ext uri="{FF2B5EF4-FFF2-40B4-BE49-F238E27FC236}">
                <a16:creationId xmlns:a16="http://schemas.microsoft.com/office/drawing/2014/main" id="{D76F0329-97E1-4DA7-8F99-E8EC987444F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903"/>
          <a:stretch/>
        </p:blipFill>
        <p:spPr bwMode="auto">
          <a:xfrm>
            <a:off x="5735638" y="0"/>
            <a:ext cx="157797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ouple of women in graduation gowns posing for the camera&#10;&#10;Description automatically generated with low confidence">
            <a:extLst>
              <a:ext uri="{FF2B5EF4-FFF2-40B4-BE49-F238E27FC236}">
                <a16:creationId xmlns:a16="http://schemas.microsoft.com/office/drawing/2014/main" id="{8AE37578-8538-2322-30D6-D041B38BE898}"/>
              </a:ext>
            </a:extLst>
          </p:cNvPr>
          <p:cNvPicPr>
            <a:picLocks noChangeAspect="1"/>
          </p:cNvPicPr>
          <p:nvPr/>
        </p:nvPicPr>
        <p:blipFill rotWithShape="1">
          <a:blip r:embed="rId6">
            <a:extLst>
              <a:ext uri="{28A0092B-C50C-407E-A947-70E740481C1C}">
                <a14:useLocalDpi xmlns:a14="http://schemas.microsoft.com/office/drawing/2010/main" val="0"/>
              </a:ext>
            </a:extLst>
          </a:blip>
          <a:srcRect l="16800" t="4644" r="22400"/>
          <a:stretch/>
        </p:blipFill>
        <p:spPr>
          <a:xfrm>
            <a:off x="7313613" y="-116866"/>
            <a:ext cx="1830387" cy="276350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a:extLst>
              <a:ext uri="{FF2B5EF4-FFF2-40B4-BE49-F238E27FC236}">
                <a16:creationId xmlns:a16="http://schemas.microsoft.com/office/drawing/2014/main" id="{9A036503-F421-4D17-A282-D94D7747A9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E11D057C-3713-43C0-94EF-EAA2CD711B4E}"/>
              </a:ext>
            </a:extLst>
          </p:cNvPr>
          <p:cNvSpPr/>
          <p:nvPr/>
        </p:nvSpPr>
        <p:spPr>
          <a:xfrm>
            <a:off x="5511800" y="4443413"/>
            <a:ext cx="3657600" cy="1323975"/>
          </a:xfrm>
          <a:prstGeom prst="rect">
            <a:avLst/>
          </a:prstGeom>
        </p:spPr>
        <p:txBody>
          <a:bodyPr>
            <a:spAutoFit/>
          </a:bodyPr>
          <a:lstStyle/>
          <a:p>
            <a:pPr lvl="1">
              <a:lnSpc>
                <a:spcPct val="80000"/>
              </a:lnSpc>
              <a:defRPr/>
            </a:pPr>
            <a:r>
              <a:rPr lang="en-US" sz="2000">
                <a:solidFill>
                  <a:schemeClr val="tx2">
                    <a:lumMod val="20000"/>
                    <a:lumOff val="80000"/>
                  </a:schemeClr>
                </a:solidFill>
                <a:latin typeface="Iskoola Pota" pitchFamily="34" charset="0"/>
              </a:rPr>
              <a:t>3 things I like:</a:t>
            </a:r>
          </a:p>
          <a:p>
            <a:pPr lvl="1">
              <a:lnSpc>
                <a:spcPct val="80000"/>
              </a:lnSpc>
              <a:defRPr/>
            </a:pPr>
            <a:r>
              <a:rPr lang="en-US" sz="2000">
                <a:latin typeface="Iskoola Pota" pitchFamily="34" charset="0"/>
              </a:rPr>
              <a:t>Sand between my toes</a:t>
            </a:r>
          </a:p>
          <a:p>
            <a:pPr lvl="1">
              <a:lnSpc>
                <a:spcPct val="80000"/>
              </a:lnSpc>
              <a:defRPr/>
            </a:pPr>
            <a:r>
              <a:rPr lang="en-US" sz="2000">
                <a:latin typeface="Iskoola Pota" pitchFamily="34" charset="0"/>
              </a:rPr>
              <a:t>iPhone Photography</a:t>
            </a:r>
          </a:p>
          <a:p>
            <a:pPr lvl="1">
              <a:lnSpc>
                <a:spcPct val="80000"/>
              </a:lnSpc>
              <a:defRPr/>
            </a:pPr>
            <a:r>
              <a:rPr lang="en-US" sz="2000">
                <a:latin typeface="Iskoola Pota" pitchFamily="34" charset="0"/>
              </a:rPr>
              <a:t>The encore song at Concerts</a:t>
            </a:r>
            <a:endParaRPr lang="en-US" sz="2000" dirty="0">
              <a:latin typeface="Iskoola Pota" pitchFamily="34" charset="0"/>
            </a:endParaRPr>
          </a:p>
        </p:txBody>
      </p:sp>
      <p:pic>
        <p:nvPicPr>
          <p:cNvPr id="3" name="Picture 2" descr="A beach with waves crashing on the sand&#10;&#10;Description automatically generated">
            <a:extLst>
              <a:ext uri="{FF2B5EF4-FFF2-40B4-BE49-F238E27FC236}">
                <a16:creationId xmlns:a16="http://schemas.microsoft.com/office/drawing/2014/main" id="{9135582D-091A-AAB3-5C4D-6E5B0A4D3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800" y="188650"/>
            <a:ext cx="3105150" cy="4140200"/>
          </a:xfrm>
          <a:prstGeom prst="rect">
            <a:avLst/>
          </a:prstGeom>
        </p:spPr>
      </p:pic>
      <p:pic>
        <p:nvPicPr>
          <p:cNvPr id="5" name="Picture 4" descr="A large crowd of people in a concert&#10;&#10;Description automatically generated">
            <a:extLst>
              <a:ext uri="{FF2B5EF4-FFF2-40B4-BE49-F238E27FC236}">
                <a16:creationId xmlns:a16="http://schemas.microsoft.com/office/drawing/2014/main" id="{45385801-D54F-7B5E-1105-D1BEBE9A9E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835400"/>
            <a:ext cx="2038350" cy="2717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0A0ADA-0546-417F-84FC-5362D0E43007}"/>
              </a:ext>
            </a:extLst>
          </p:cNvPr>
          <p:cNvSpPr/>
          <p:nvPr/>
        </p:nvSpPr>
        <p:spPr>
          <a:xfrm>
            <a:off x="2914650" y="4724400"/>
            <a:ext cx="3200400" cy="2559227"/>
          </a:xfrm>
          <a:prstGeom prst="rect">
            <a:avLst/>
          </a:prstGeom>
        </p:spPr>
        <p:txBody>
          <a:bodyPr>
            <a:spAutoFit/>
          </a:bodyPr>
          <a:lstStyle/>
          <a:p>
            <a:pPr lvl="1">
              <a:lnSpc>
                <a:spcPct val="80000"/>
              </a:lnSpc>
              <a:defRPr/>
            </a:pPr>
            <a:r>
              <a:rPr lang="en-US" sz="2000" dirty="0">
                <a:solidFill>
                  <a:schemeClr val="tx2">
                    <a:lumMod val="20000"/>
                    <a:lumOff val="80000"/>
                  </a:schemeClr>
                </a:solidFill>
                <a:latin typeface="Iskoola Pota" pitchFamily="34" charset="0"/>
              </a:rPr>
              <a:t>3 things I dislike:</a:t>
            </a:r>
          </a:p>
          <a:p>
            <a:pPr marL="800100" lvl="1" indent="-342900">
              <a:lnSpc>
                <a:spcPct val="80000"/>
              </a:lnSpc>
              <a:buFont typeface="Wingdings" pitchFamily="2" charset="2"/>
              <a:buChar char="ü"/>
              <a:defRPr/>
            </a:pPr>
            <a:r>
              <a:rPr lang="en-US" sz="2000" dirty="0">
                <a:latin typeface="Iskoola Pota" pitchFamily="34" charset="0"/>
              </a:rPr>
              <a:t>Snow and the cold!</a:t>
            </a:r>
          </a:p>
          <a:p>
            <a:pPr marL="800100" lvl="1" indent="-342900">
              <a:lnSpc>
                <a:spcPct val="80000"/>
              </a:lnSpc>
              <a:buFont typeface="Wingdings" pitchFamily="2" charset="2"/>
              <a:buChar char="ü"/>
              <a:defRPr/>
            </a:pPr>
            <a:r>
              <a:rPr lang="en-US" sz="2000" dirty="0">
                <a:latin typeface="Iskoola Pota" pitchFamily="34" charset="0"/>
              </a:rPr>
              <a:t>People who drive too slowly</a:t>
            </a:r>
          </a:p>
          <a:p>
            <a:pPr marL="800100" lvl="1" indent="-342900">
              <a:lnSpc>
                <a:spcPct val="80000"/>
              </a:lnSpc>
              <a:buFont typeface="Wingdings" pitchFamily="2" charset="2"/>
              <a:buChar char="ü"/>
              <a:defRPr/>
            </a:pPr>
            <a:r>
              <a:rPr lang="en-US" sz="2000" dirty="0">
                <a:latin typeface="Iskoola Pota" pitchFamily="34" charset="0"/>
              </a:rPr>
              <a:t>Cooking!</a:t>
            </a:r>
          </a:p>
          <a:p>
            <a:pPr marL="800100" lvl="1" indent="-342900">
              <a:lnSpc>
                <a:spcPct val="80000"/>
              </a:lnSpc>
              <a:buFont typeface="Wingdings" pitchFamily="2" charset="2"/>
              <a:buChar char="ü"/>
              <a:defRPr/>
            </a:pPr>
            <a:endParaRPr lang="en-US" sz="2000" dirty="0">
              <a:latin typeface="Iskoola Pota" pitchFamily="34" charset="0"/>
            </a:endParaRPr>
          </a:p>
          <a:p>
            <a:pPr lvl="1">
              <a:lnSpc>
                <a:spcPct val="80000"/>
              </a:lnSpc>
              <a:defRPr/>
            </a:pPr>
            <a:endParaRPr lang="en-US" sz="2000" dirty="0">
              <a:latin typeface="Iskoola Pota" pitchFamily="34" charset="0"/>
            </a:endParaRPr>
          </a:p>
          <a:p>
            <a:pPr lvl="1">
              <a:lnSpc>
                <a:spcPct val="80000"/>
              </a:lnSpc>
              <a:defRPr/>
            </a:pPr>
            <a:endParaRPr lang="en-US" sz="2000" dirty="0">
              <a:latin typeface="Iskoola Pota" pitchFamily="34" charset="0"/>
            </a:endParaRPr>
          </a:p>
          <a:p>
            <a:pPr lvl="1">
              <a:lnSpc>
                <a:spcPct val="80000"/>
              </a:lnSpc>
              <a:defRPr/>
            </a:pPr>
            <a:endParaRPr lang="en-US" sz="2000" dirty="0">
              <a:latin typeface="Iskoola Pota" pitchFamily="34" charset="0"/>
            </a:endParaRPr>
          </a:p>
          <a:p>
            <a:pPr lvl="1">
              <a:lnSpc>
                <a:spcPct val="80000"/>
              </a:lnSpc>
              <a:defRPr/>
            </a:pPr>
            <a:endParaRPr lang="en-US" sz="2000" dirty="0">
              <a:latin typeface="Iskoola Pota" pitchFamily="34" charset="0"/>
            </a:endParaRPr>
          </a:p>
        </p:txBody>
      </p:sp>
      <p:pic>
        <p:nvPicPr>
          <p:cNvPr id="26627" name="Picture 4">
            <a:extLst>
              <a:ext uri="{FF2B5EF4-FFF2-40B4-BE49-F238E27FC236}">
                <a16:creationId xmlns:a16="http://schemas.microsoft.com/office/drawing/2014/main" id="{D07C4D08-EE4B-4D90-BD5A-53890782E50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4225" y="228600"/>
            <a:ext cx="30289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http://www.pitara.com/wordpress/wp-content/uploads/2002/10/why-does-milk-spill-over-when-it-boils.jpg">
            <a:extLst>
              <a:ext uri="{FF2B5EF4-FFF2-40B4-BE49-F238E27FC236}">
                <a16:creationId xmlns:a16="http://schemas.microsoft.com/office/drawing/2014/main" id="{DC15188F-ABCB-4C23-BD70-65C426AB80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4419600"/>
            <a:ext cx="16605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Kim Kardashian car crash: Watch moments leading up to terrifying smash as  Khloe loses control of car - Mirror Online">
            <a:extLst>
              <a:ext uri="{FF2B5EF4-FFF2-40B4-BE49-F238E27FC236}">
                <a16:creationId xmlns:a16="http://schemas.microsoft.com/office/drawing/2014/main" id="{2B792273-0679-4659-8A9E-60B84FF59AC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44"/>
          <a:stretch/>
        </p:blipFill>
        <p:spPr bwMode="auto">
          <a:xfrm>
            <a:off x="376639" y="862012"/>
            <a:ext cx="5076022" cy="2771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a:extLst>
              <a:ext uri="{FF2B5EF4-FFF2-40B4-BE49-F238E27FC236}">
                <a16:creationId xmlns:a16="http://schemas.microsoft.com/office/drawing/2014/main" id="{627CFB1C-F61F-4A79-8654-BC0F94186997}"/>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2400">
              <a:latin typeface="Times" panose="02020603050405020304" pitchFamily="18" charset="0"/>
            </a:endParaRPr>
          </a:p>
        </p:txBody>
      </p:sp>
      <p:pic>
        <p:nvPicPr>
          <p:cNvPr id="27651" name="Picture 2" descr="MC900019690[2]">
            <a:extLst>
              <a:ext uri="{FF2B5EF4-FFF2-40B4-BE49-F238E27FC236}">
                <a16:creationId xmlns:a16="http://schemas.microsoft.com/office/drawing/2014/main" id="{44105807-2EB7-4605-9BEA-1CB9D7FCC7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6675" y="571500"/>
            <a:ext cx="13398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a16="http://schemas.microsoft.com/office/drawing/2014/main" id="{C2812C88-BD68-4956-92FB-146F96AF7048}"/>
              </a:ext>
            </a:extLst>
          </p:cNvPr>
          <p:cNvSpPr>
            <a:spLocks noChangeArrowheads="1"/>
          </p:cNvSpPr>
          <p:nvPr/>
        </p:nvSpPr>
        <p:spPr bwMode="auto">
          <a:xfrm>
            <a:off x="6350" y="-3729038"/>
            <a:ext cx="9369425" cy="10125076"/>
          </a:xfrm>
          <a:prstGeom prst="rect">
            <a:avLst/>
          </a:prstGeom>
          <a:noFill/>
          <a:ln>
            <a:noFill/>
          </a:ln>
          <a:effectLst/>
        </p:spPr>
        <p:txBody>
          <a:bodyPr wrap="none" anchor="ctr">
            <a:spAutoFit/>
          </a:bodyPr>
          <a:lstStyle>
            <a:lvl1pPr>
              <a:tabLst>
                <a:tab pos="457200" algn="l"/>
              </a:tabLst>
              <a:defRPr sz="2400">
                <a:solidFill>
                  <a:schemeClr val="tx1"/>
                </a:solidFill>
                <a:latin typeface="Times" panose="02020603050405020304" pitchFamily="18" charset="0"/>
              </a:defRPr>
            </a:lvl1pPr>
            <a:lvl2pPr>
              <a:tabLst>
                <a:tab pos="457200" algn="l"/>
              </a:tabLst>
              <a:defRPr sz="2400">
                <a:solidFill>
                  <a:schemeClr val="tx1"/>
                </a:solidFill>
                <a:latin typeface="Times" panose="02020603050405020304" pitchFamily="18" charset="0"/>
              </a:defRPr>
            </a:lvl2pPr>
            <a:lvl3pPr>
              <a:tabLst>
                <a:tab pos="457200" algn="l"/>
              </a:tabLst>
              <a:defRPr sz="2400">
                <a:solidFill>
                  <a:schemeClr val="tx1"/>
                </a:solidFill>
                <a:latin typeface="Times" panose="02020603050405020304" pitchFamily="18" charset="0"/>
              </a:defRPr>
            </a:lvl3pPr>
            <a:lvl4pPr>
              <a:tabLst>
                <a:tab pos="457200" algn="l"/>
              </a:tabLst>
              <a:defRPr sz="2400">
                <a:solidFill>
                  <a:schemeClr val="tx1"/>
                </a:solidFill>
                <a:latin typeface="Times" panose="02020603050405020304" pitchFamily="18" charset="0"/>
              </a:defRPr>
            </a:lvl4pPr>
            <a:lvl5pPr>
              <a:tabLst>
                <a:tab pos="457200" algn="l"/>
              </a:tabLst>
              <a:defRPr sz="2400">
                <a:solidFill>
                  <a:schemeClr val="tx1"/>
                </a:solidFill>
                <a:latin typeface="Times" panose="02020603050405020304" pitchFamily="18" charset="0"/>
              </a:defRPr>
            </a:lvl5pPr>
            <a:lvl6pPr eaLnBrk="0" fontAlgn="base" hangingPunct="0">
              <a:spcBef>
                <a:spcPct val="0"/>
              </a:spcBef>
              <a:spcAft>
                <a:spcPct val="0"/>
              </a:spcAft>
              <a:tabLst>
                <a:tab pos="457200" algn="l"/>
              </a:tabLst>
              <a:defRPr sz="2400">
                <a:solidFill>
                  <a:schemeClr val="tx1"/>
                </a:solidFill>
                <a:latin typeface="Times" panose="02020603050405020304" pitchFamily="18" charset="0"/>
              </a:defRPr>
            </a:lvl6pPr>
            <a:lvl7pPr eaLnBrk="0" fontAlgn="base" hangingPunct="0">
              <a:spcBef>
                <a:spcPct val="0"/>
              </a:spcBef>
              <a:spcAft>
                <a:spcPct val="0"/>
              </a:spcAft>
              <a:tabLst>
                <a:tab pos="457200" algn="l"/>
              </a:tabLst>
              <a:defRPr sz="2400">
                <a:solidFill>
                  <a:schemeClr val="tx1"/>
                </a:solidFill>
                <a:latin typeface="Times" panose="02020603050405020304" pitchFamily="18" charset="0"/>
              </a:defRPr>
            </a:lvl7pPr>
            <a:lvl8pPr eaLnBrk="0" fontAlgn="base" hangingPunct="0">
              <a:spcBef>
                <a:spcPct val="0"/>
              </a:spcBef>
              <a:spcAft>
                <a:spcPct val="0"/>
              </a:spcAft>
              <a:tabLst>
                <a:tab pos="457200" algn="l"/>
              </a:tabLst>
              <a:defRPr sz="2400">
                <a:solidFill>
                  <a:schemeClr val="tx1"/>
                </a:solidFill>
                <a:latin typeface="Times" panose="02020603050405020304" pitchFamily="18" charset="0"/>
              </a:defRPr>
            </a:lvl8pPr>
            <a:lvl9pPr eaLnBrk="0" fontAlgn="base" hangingPunct="0">
              <a:spcBef>
                <a:spcPct val="0"/>
              </a:spcBef>
              <a:spcAft>
                <a:spcPct val="0"/>
              </a:spcAft>
              <a:tabLst>
                <a:tab pos="457200" algn="l"/>
              </a:tabLst>
              <a:defRPr sz="2400">
                <a:solidFill>
                  <a:schemeClr val="tx1"/>
                </a:solidFill>
                <a:latin typeface="Times" panose="02020603050405020304" pitchFamily="18" charset="0"/>
              </a:defRPr>
            </a:lvl9pPr>
          </a:lstStyle>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endParaRPr lang="en-US" altLang="en-US" sz="1800" b="1" dirty="0">
              <a:latin typeface="Tempus Sans ITC" panose="04020404030D07020202" pitchFamily="82" charset="0"/>
              <a:ea typeface="Times New Roman" panose="02020603050405020304" pitchFamily="18" charset="0"/>
            </a:endParaRPr>
          </a:p>
          <a:p>
            <a:pPr indent="457200">
              <a:defRPr/>
            </a:pPr>
            <a:r>
              <a:rPr lang="en-US" altLang="en-US" sz="2000" b="1" dirty="0">
                <a:latin typeface="Tempus Sans ITC" panose="04020404030D07020202" pitchFamily="82" charset="0"/>
                <a:ea typeface="Times New Roman" panose="02020603050405020304" pitchFamily="18" charset="0"/>
              </a:rPr>
              <a:t>Art Classroom EXPECTATIONS     </a:t>
            </a:r>
            <a:endParaRPr lang="en-US" altLang="en-US" sz="2000" dirty="0"/>
          </a:p>
          <a:p>
            <a:pPr>
              <a:defRPr/>
            </a:pPr>
            <a:r>
              <a:rPr lang="en-US" altLang="en-US" sz="2000" b="1" dirty="0">
                <a:latin typeface="Tempus Sans ITC" panose="04020404030D07020202" pitchFamily="82" charset="0"/>
                <a:ea typeface="Times New Roman" panose="02020603050405020304" pitchFamily="18" charset="0"/>
              </a:rPr>
              <a:t>         Ms. Vogt       Room C-303        </a:t>
            </a:r>
            <a:endParaRPr lang="en-US" altLang="en-US" sz="2000" dirty="0"/>
          </a:p>
          <a:p>
            <a:pPr>
              <a:defRPr/>
            </a:pPr>
            <a:r>
              <a:rPr lang="en-US" altLang="en-US" sz="1800" dirty="0">
                <a:latin typeface="Tempus Sans ITC" panose="04020404030D07020202" pitchFamily="82" charset="0"/>
                <a:ea typeface="Times New Roman" panose="02020603050405020304" pitchFamily="18" charset="0"/>
              </a:rPr>
              <a:t>	</a:t>
            </a:r>
          </a:p>
          <a:p>
            <a:pPr>
              <a:defRPr/>
            </a:pPr>
            <a:endParaRPr lang="en-US" altLang="en-US" sz="1800" dirty="0">
              <a:latin typeface="Tempus Sans ITC" panose="04020404030D07020202" pitchFamily="82" charset="0"/>
              <a:ea typeface="Times New Roman" panose="02020603050405020304" pitchFamily="18" charset="0"/>
            </a:endParaRPr>
          </a:p>
          <a:p>
            <a:pPr>
              <a:defRPr/>
            </a:pPr>
            <a:endParaRPr lang="en-US" altLang="en-US" sz="1800" dirty="0">
              <a:latin typeface="Tempus Sans ITC" panose="04020404030D07020202" pitchFamily="82" charset="0"/>
              <a:ea typeface="Times New Roman" panose="02020603050405020304" pitchFamily="18" charset="0"/>
            </a:endParaRPr>
          </a:p>
          <a:p>
            <a:pPr>
              <a:defRPr/>
            </a:pPr>
            <a:r>
              <a:rPr lang="en-US" altLang="en-US" sz="1800" dirty="0">
                <a:solidFill>
                  <a:srgbClr val="FFFF00"/>
                </a:solidFill>
                <a:latin typeface="Tempus Sans ITC" panose="04020404030D07020202" pitchFamily="82" charset="0"/>
                <a:ea typeface="Times New Roman" panose="02020603050405020304" pitchFamily="18" charset="0"/>
              </a:rPr>
              <a:t>BE RESPONSIBLE  -</a:t>
            </a:r>
            <a:endParaRPr lang="en-US" altLang="en-US" sz="800" dirty="0">
              <a:solidFill>
                <a:srgbClr val="FFFF00"/>
              </a:solidFill>
            </a:endParaRPr>
          </a:p>
          <a:p>
            <a:pPr marL="742950" lvl="1" indent="-285750">
              <a:buFont typeface="Wingdings" panose="05000000000000000000" pitchFamily="2" charset="2"/>
              <a:buChar char="v"/>
              <a:defRPr/>
            </a:pPr>
            <a:r>
              <a:rPr lang="en-US" altLang="en-US" sz="1800" dirty="0">
                <a:solidFill>
                  <a:schemeClr val="accent1">
                    <a:lumMod val="90000"/>
                  </a:schemeClr>
                </a:solidFill>
                <a:latin typeface="Tempus Sans ITC" panose="04020404030D07020202" pitchFamily="82" charset="0"/>
                <a:ea typeface="Times New Roman" panose="02020603050405020304" pitchFamily="18" charset="0"/>
              </a:rPr>
              <a:t>Be on time! 4 tardies=referral! Come in quietly &amp; sit in your assigned seat.</a:t>
            </a:r>
            <a:endParaRPr lang="en-US" altLang="en-US" sz="800" dirty="0">
              <a:solidFill>
                <a:schemeClr val="accent1">
                  <a:lumMod val="90000"/>
                </a:schemeClr>
              </a:solidFill>
            </a:endParaRPr>
          </a:p>
          <a:p>
            <a:pPr marL="742950" lvl="1" indent="-285750">
              <a:buFont typeface="Wingdings" panose="05000000000000000000" pitchFamily="2" charset="2"/>
              <a:buChar char="v"/>
              <a:defRPr/>
            </a:pPr>
            <a:r>
              <a:rPr lang="en-US" altLang="en-US" sz="1800" dirty="0">
                <a:solidFill>
                  <a:schemeClr val="accent1">
                    <a:lumMod val="90000"/>
                  </a:schemeClr>
                </a:solidFill>
                <a:latin typeface="Tempus Sans ITC" panose="04020404030D07020202" pitchFamily="82" charset="0"/>
                <a:ea typeface="Times New Roman" panose="02020603050405020304" pitchFamily="18" charset="0"/>
              </a:rPr>
              <a:t>Be prepared with a sharpened pencil &amp; your sketchbook.</a:t>
            </a:r>
            <a:endParaRPr lang="en-US" altLang="en-US" sz="800" dirty="0">
              <a:solidFill>
                <a:schemeClr val="accent1">
                  <a:lumMod val="90000"/>
                </a:schemeClr>
              </a:solidFill>
            </a:endParaRPr>
          </a:p>
          <a:p>
            <a:pPr marL="742950" lvl="1" indent="-285750">
              <a:buFont typeface="Wingdings" panose="05000000000000000000" pitchFamily="2" charset="2"/>
              <a:buChar char="v"/>
              <a:defRPr/>
            </a:pPr>
            <a:r>
              <a:rPr lang="en-US" altLang="en-US" sz="1800" dirty="0">
                <a:solidFill>
                  <a:schemeClr val="accent1">
                    <a:lumMod val="90000"/>
                  </a:schemeClr>
                </a:solidFill>
                <a:latin typeface="Tempus Sans ITC" panose="04020404030D07020202" pitchFamily="82" charset="0"/>
                <a:ea typeface="Times New Roman" panose="02020603050405020304" pitchFamily="18" charset="0"/>
              </a:rPr>
              <a:t>Use materials properly. Do not misuse supplies. Do not throw anything in class.</a:t>
            </a:r>
            <a:endParaRPr lang="en-US" altLang="en-US" sz="800" dirty="0">
              <a:solidFill>
                <a:schemeClr val="accent1">
                  <a:lumMod val="90000"/>
                </a:schemeClr>
              </a:solidFill>
            </a:endParaRPr>
          </a:p>
          <a:p>
            <a:pPr marL="742950" lvl="1" indent="-285750">
              <a:buFont typeface="Wingdings" panose="05000000000000000000" pitchFamily="2" charset="2"/>
              <a:buChar char="v"/>
              <a:defRPr/>
            </a:pPr>
            <a:r>
              <a:rPr lang="en-US" altLang="en-US" sz="1800" dirty="0">
                <a:solidFill>
                  <a:schemeClr val="accent1">
                    <a:lumMod val="90000"/>
                  </a:schemeClr>
                </a:solidFill>
                <a:latin typeface="Tempus Sans ITC" panose="04020404030D07020202" pitchFamily="82" charset="0"/>
                <a:ea typeface="Times New Roman" panose="02020603050405020304" pitchFamily="18" charset="0"/>
              </a:rPr>
              <a:t>Ask permission/sign out/leave phone to go to the restroom or to get a drink.</a:t>
            </a:r>
            <a:endParaRPr lang="en-US" altLang="en-US" sz="800" dirty="0">
              <a:solidFill>
                <a:schemeClr val="accent1">
                  <a:lumMod val="90000"/>
                </a:schemeClr>
              </a:solidFill>
            </a:endParaRPr>
          </a:p>
          <a:p>
            <a:pPr marL="742950" lvl="1" indent="-285750">
              <a:buFont typeface="Wingdings" panose="05000000000000000000" pitchFamily="2" charset="2"/>
              <a:buChar char="v"/>
              <a:defRPr/>
            </a:pPr>
            <a:r>
              <a:rPr lang="en-US" altLang="en-US" sz="1800" dirty="0">
                <a:solidFill>
                  <a:schemeClr val="accent1">
                    <a:lumMod val="90000"/>
                  </a:schemeClr>
                </a:solidFill>
                <a:latin typeface="Tempus Sans ITC" panose="04020404030D07020202" pitchFamily="82" charset="0"/>
                <a:ea typeface="Times New Roman" panose="02020603050405020304" pitchFamily="18" charset="0"/>
              </a:rPr>
              <a:t>Clean-up after yourself. Put supplies back where they belong &amp; leave the room CLEAN</a:t>
            </a:r>
            <a:r>
              <a:rPr lang="en-US" altLang="en-US" sz="1800" dirty="0">
                <a:latin typeface="Tempus Sans ITC" panose="04020404030D07020202" pitchFamily="82" charset="0"/>
                <a:ea typeface="Times New Roman" panose="02020603050405020304" pitchFamily="18" charset="0"/>
              </a:rPr>
              <a:t>.</a:t>
            </a:r>
            <a:endParaRPr lang="en-US" altLang="en-US" sz="800" dirty="0"/>
          </a:p>
          <a:p>
            <a:pPr>
              <a:defRPr/>
            </a:pPr>
            <a:r>
              <a:rPr lang="en-US" altLang="en-US" sz="1800" dirty="0">
                <a:solidFill>
                  <a:srgbClr val="FFFF00"/>
                </a:solidFill>
                <a:latin typeface="Tempus Sans ITC" panose="04020404030D07020202" pitchFamily="82" charset="0"/>
                <a:ea typeface="Times New Roman" panose="02020603050405020304" pitchFamily="18" charset="0"/>
              </a:rPr>
              <a:t>BE RESPECTFUL </a:t>
            </a:r>
            <a:r>
              <a:rPr lang="en-US" altLang="en-US" sz="1800" dirty="0">
                <a:solidFill>
                  <a:srgbClr val="FFFF00"/>
                </a:solidFill>
                <a:ea typeface="Times New Roman" panose="02020603050405020304" pitchFamily="18" charset="0"/>
              </a:rPr>
              <a:t>–</a:t>
            </a:r>
            <a:r>
              <a:rPr lang="en-US" altLang="en-US" sz="1800" dirty="0">
                <a:solidFill>
                  <a:srgbClr val="FFFF00"/>
                </a:solidFill>
                <a:latin typeface="Tempus Sans ITC" panose="04020404030D07020202" pitchFamily="82" charset="0"/>
                <a:ea typeface="Times New Roman" panose="02020603050405020304" pitchFamily="18" charset="0"/>
              </a:rPr>
              <a:t> </a:t>
            </a:r>
            <a:endParaRPr lang="en-US" altLang="en-US" sz="800" dirty="0">
              <a:solidFill>
                <a:srgbClr val="FFFF00"/>
              </a:solidFill>
            </a:endParaRPr>
          </a:p>
          <a:p>
            <a:pPr marL="742950" lvl="1" indent="-285750">
              <a:buFont typeface="Wingdings" panose="05000000000000000000" pitchFamily="2" charset="2"/>
              <a:buChar char="v"/>
              <a:defRPr/>
            </a:pPr>
            <a:r>
              <a:rPr lang="en-US" altLang="en-US" sz="1800" dirty="0">
                <a:latin typeface="Tempus Sans ITC" panose="04020404030D07020202" pitchFamily="82" charset="0"/>
                <a:ea typeface="Times New Roman" panose="02020603050405020304" pitchFamily="18" charset="0"/>
              </a:rPr>
              <a:t>No talking during class instructions and demonstrations, except to ask questions.</a:t>
            </a:r>
            <a:endParaRPr lang="en-US" altLang="en-US" sz="800" dirty="0"/>
          </a:p>
          <a:p>
            <a:pPr marL="742950" lvl="1" indent="-285750">
              <a:buFont typeface="Wingdings" panose="05000000000000000000" pitchFamily="2" charset="2"/>
              <a:buChar char="v"/>
              <a:defRPr/>
            </a:pPr>
            <a:r>
              <a:rPr lang="en-US" altLang="en-US" sz="1800" dirty="0">
                <a:latin typeface="Tempus Sans ITC" panose="04020404030D07020202" pitchFamily="82" charset="0"/>
                <a:ea typeface="Times New Roman" panose="02020603050405020304" pitchFamily="18" charset="0"/>
              </a:rPr>
              <a:t>We will respect our room (keep it clean), our supplies (use tools as they were intended</a:t>
            </a:r>
          </a:p>
          <a:p>
            <a:pPr lvl="1">
              <a:defRPr/>
            </a:pPr>
            <a:r>
              <a:rPr lang="en-US" altLang="en-US" sz="1800" dirty="0">
                <a:latin typeface="Tempus Sans ITC" panose="04020404030D07020202" pitchFamily="82" charset="0"/>
                <a:ea typeface="Times New Roman" panose="02020603050405020304" pitchFamily="18" charset="0"/>
              </a:rPr>
              <a:t>       and each other (keep hands, feet, and objects to yourself). BE KIND!</a:t>
            </a:r>
            <a:endParaRPr lang="en-US" altLang="en-US" sz="800" dirty="0"/>
          </a:p>
          <a:p>
            <a:pPr marL="742950" lvl="1" indent="-285750">
              <a:buFont typeface="Wingdings" panose="05000000000000000000" pitchFamily="2" charset="2"/>
              <a:buChar char="v"/>
              <a:defRPr/>
            </a:pPr>
            <a:r>
              <a:rPr lang="en-US" altLang="en-US" sz="1800" dirty="0">
                <a:latin typeface="Tempus Sans ITC" panose="04020404030D07020202" pitchFamily="82" charset="0"/>
                <a:ea typeface="Times New Roman" panose="02020603050405020304" pitchFamily="18" charset="0"/>
              </a:rPr>
              <a:t>Use </a:t>
            </a:r>
            <a:r>
              <a:rPr lang="en-US" altLang="en-US" sz="1800" b="1" dirty="0">
                <a:latin typeface="Tempus Sans ITC" panose="04020404030D07020202" pitchFamily="82" charset="0"/>
                <a:ea typeface="Times New Roman" panose="02020603050405020304" pitchFamily="18" charset="0"/>
              </a:rPr>
              <a:t>positive</a:t>
            </a:r>
            <a:r>
              <a:rPr lang="en-US" altLang="en-US" sz="1800" dirty="0">
                <a:latin typeface="Tempus Sans ITC" panose="04020404030D07020202" pitchFamily="82" charset="0"/>
                <a:ea typeface="Times New Roman" panose="02020603050405020304" pitchFamily="18" charset="0"/>
              </a:rPr>
              <a:t> words and actions. No cursing or inappropriate behavior or drawings.</a:t>
            </a:r>
            <a:endParaRPr lang="en-US" altLang="en-US" sz="800" dirty="0"/>
          </a:p>
          <a:p>
            <a:pPr marL="742950" lvl="1" indent="-285750">
              <a:buFont typeface="Wingdings" panose="05000000000000000000" pitchFamily="2" charset="2"/>
              <a:buChar char="v"/>
              <a:defRPr/>
            </a:pPr>
            <a:r>
              <a:rPr lang="en-US" altLang="en-US" sz="1800" dirty="0">
                <a:latin typeface="Tempus Sans ITC" panose="04020404030D07020202" pitchFamily="82" charset="0"/>
                <a:ea typeface="Times New Roman" panose="02020603050405020304" pitchFamily="18" charset="0"/>
              </a:rPr>
              <a:t>Follow all school rules. NO DRINKS   NO FOOD</a:t>
            </a:r>
            <a:endParaRPr lang="en-US" altLang="en-US" sz="800" dirty="0"/>
          </a:p>
          <a:p>
            <a:pPr>
              <a:defRPr/>
            </a:pPr>
            <a:r>
              <a:rPr lang="en-US" altLang="en-US" sz="1800" dirty="0">
                <a:solidFill>
                  <a:srgbClr val="FFFF00"/>
                </a:solidFill>
                <a:latin typeface="Tempus Sans ITC" panose="04020404030D07020202" pitchFamily="82" charset="0"/>
                <a:ea typeface="Times New Roman" panose="02020603050405020304" pitchFamily="18" charset="0"/>
              </a:rPr>
              <a:t>BE READY -</a:t>
            </a:r>
            <a:endParaRPr lang="en-US" altLang="en-US" sz="800" dirty="0">
              <a:solidFill>
                <a:srgbClr val="FFFF00"/>
              </a:solidFill>
            </a:endParaRPr>
          </a:p>
          <a:p>
            <a:pPr marL="742950" lvl="1" indent="-285750">
              <a:buFont typeface="Wingdings" panose="05000000000000000000" pitchFamily="2" charset="2"/>
              <a:buChar char="v"/>
              <a:defRPr/>
            </a:pPr>
            <a:r>
              <a:rPr lang="en-US" altLang="en-US" sz="1800" dirty="0">
                <a:solidFill>
                  <a:schemeClr val="accent6">
                    <a:lumMod val="20000"/>
                    <a:lumOff val="80000"/>
                  </a:schemeClr>
                </a:solidFill>
                <a:latin typeface="Tempus Sans ITC" panose="04020404030D07020202" pitchFamily="82" charset="0"/>
                <a:ea typeface="Times New Roman" panose="02020603050405020304" pitchFamily="18" charset="0"/>
              </a:rPr>
              <a:t>Try your best. Never say </a:t>
            </a:r>
            <a:r>
              <a:rPr lang="en-US" altLang="en-US" sz="1800" dirty="0">
                <a:solidFill>
                  <a:schemeClr val="accent6">
                    <a:lumMod val="20000"/>
                    <a:lumOff val="80000"/>
                  </a:schemeClr>
                </a:solidFill>
                <a:ea typeface="Times New Roman" panose="02020603050405020304" pitchFamily="18" charset="0"/>
              </a:rPr>
              <a:t>“</a:t>
            </a:r>
            <a:r>
              <a:rPr lang="en-US" altLang="en-US" sz="1800" dirty="0">
                <a:solidFill>
                  <a:schemeClr val="accent6">
                    <a:lumMod val="20000"/>
                    <a:lumOff val="80000"/>
                  </a:schemeClr>
                </a:solidFill>
                <a:latin typeface="Tempus Sans ITC" panose="04020404030D07020202" pitchFamily="82" charset="0"/>
                <a:ea typeface="Times New Roman" panose="02020603050405020304" pitchFamily="18" charset="0"/>
              </a:rPr>
              <a:t>I can</a:t>
            </a:r>
            <a:r>
              <a:rPr lang="en-US" altLang="en-US" sz="1800" dirty="0">
                <a:solidFill>
                  <a:schemeClr val="accent6">
                    <a:lumMod val="20000"/>
                    <a:lumOff val="80000"/>
                  </a:schemeClr>
                </a:solidFill>
                <a:ea typeface="Times New Roman" panose="02020603050405020304" pitchFamily="18" charset="0"/>
              </a:rPr>
              <a:t>’</a:t>
            </a:r>
            <a:r>
              <a:rPr lang="en-US" altLang="en-US" sz="1800" dirty="0">
                <a:solidFill>
                  <a:schemeClr val="accent6">
                    <a:lumMod val="20000"/>
                    <a:lumOff val="80000"/>
                  </a:schemeClr>
                </a:solidFill>
                <a:latin typeface="Tempus Sans ITC" panose="04020404030D07020202" pitchFamily="82" charset="0"/>
                <a:ea typeface="Times New Roman" panose="02020603050405020304" pitchFamily="18" charset="0"/>
              </a:rPr>
              <a:t>t</a:t>
            </a:r>
            <a:r>
              <a:rPr lang="en-US" altLang="en-US" sz="1800" dirty="0">
                <a:solidFill>
                  <a:schemeClr val="accent6">
                    <a:lumMod val="20000"/>
                    <a:lumOff val="80000"/>
                  </a:schemeClr>
                </a:solidFill>
                <a:ea typeface="Times New Roman" panose="02020603050405020304" pitchFamily="18" charset="0"/>
              </a:rPr>
              <a:t>”</a:t>
            </a:r>
            <a:r>
              <a:rPr lang="en-US" altLang="en-US" sz="1800" dirty="0">
                <a:solidFill>
                  <a:schemeClr val="accent6">
                    <a:lumMod val="20000"/>
                    <a:lumOff val="80000"/>
                  </a:schemeClr>
                </a:solidFill>
                <a:latin typeface="Tempus Sans ITC" panose="04020404030D07020202" pitchFamily="82" charset="0"/>
                <a:ea typeface="Times New Roman" panose="02020603050405020304" pitchFamily="18" charset="0"/>
              </a:rPr>
              <a:t>, work to the best of YOUR ability.</a:t>
            </a:r>
            <a:endParaRPr lang="en-US" altLang="en-US" sz="800" dirty="0">
              <a:solidFill>
                <a:schemeClr val="accent6">
                  <a:lumMod val="20000"/>
                  <a:lumOff val="80000"/>
                </a:schemeClr>
              </a:solidFill>
            </a:endParaRPr>
          </a:p>
          <a:p>
            <a:pPr marL="742950" lvl="1" indent="-285750">
              <a:buFont typeface="Wingdings" panose="05000000000000000000" pitchFamily="2" charset="2"/>
              <a:buChar char="v"/>
              <a:defRPr/>
            </a:pPr>
            <a:r>
              <a:rPr lang="en-US" altLang="en-US" sz="1800" dirty="0">
                <a:solidFill>
                  <a:schemeClr val="accent6">
                    <a:lumMod val="20000"/>
                    <a:lumOff val="80000"/>
                  </a:schemeClr>
                </a:solidFill>
                <a:latin typeface="Tempus Sans ITC" panose="04020404030D07020202" pitchFamily="82" charset="0"/>
                <a:ea typeface="Times New Roman" panose="02020603050405020304" pitchFamily="18" charset="0"/>
              </a:rPr>
              <a:t>Participate and be an active learner.</a:t>
            </a:r>
            <a:endParaRPr lang="en-US" altLang="en-US" sz="800" dirty="0">
              <a:solidFill>
                <a:schemeClr val="accent6">
                  <a:lumMod val="20000"/>
                  <a:lumOff val="80000"/>
                </a:schemeClr>
              </a:solidFill>
            </a:endParaRPr>
          </a:p>
          <a:p>
            <a:pPr marL="742950" lvl="1" indent="-285750">
              <a:buFont typeface="Wingdings" panose="05000000000000000000" pitchFamily="2" charset="2"/>
              <a:buChar char="v"/>
              <a:defRPr/>
            </a:pPr>
            <a:r>
              <a:rPr lang="en-US" altLang="en-US" sz="1800" dirty="0">
                <a:solidFill>
                  <a:schemeClr val="accent6">
                    <a:lumMod val="20000"/>
                    <a:lumOff val="80000"/>
                  </a:schemeClr>
                </a:solidFill>
                <a:latin typeface="Tempus Sans ITC" panose="04020404030D07020202" pitchFamily="82" charset="0"/>
                <a:ea typeface="Times New Roman" panose="02020603050405020304" pitchFamily="18" charset="0"/>
              </a:rPr>
              <a:t>Open your creative mind &amp; have fun!</a:t>
            </a:r>
            <a:endParaRPr lang="en-US" altLang="en-US" dirty="0">
              <a:solidFill>
                <a:schemeClr val="accent6">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BBDA-11CA-781F-2578-CCD3F4A3B520}"/>
              </a:ext>
            </a:extLst>
          </p:cNvPr>
          <p:cNvSpPr>
            <a:spLocks noGrp="1"/>
          </p:cNvSpPr>
          <p:nvPr>
            <p:ph type="title"/>
          </p:nvPr>
        </p:nvSpPr>
        <p:spPr/>
        <p:txBody>
          <a:bodyPr/>
          <a:lstStyle/>
          <a:p>
            <a:endParaRPr lang="en-US"/>
          </a:p>
        </p:txBody>
      </p:sp>
      <p:pic>
        <p:nvPicPr>
          <p:cNvPr id="1026" name="Picture 2" descr="Mona Lisa' is on the move in great Louvre makeover - Art &amp; Culture - The  Jakarta Post">
            <a:extLst>
              <a:ext uri="{FF2B5EF4-FFF2-40B4-BE49-F238E27FC236}">
                <a16:creationId xmlns:a16="http://schemas.microsoft.com/office/drawing/2014/main" id="{7B6B712C-9D61-A630-6B5F-62335BFAE8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56" y="26193"/>
            <a:ext cx="9142644" cy="6017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58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878918E-B766-47C5-8333-47E83212B537}"/>
              </a:ext>
            </a:extLst>
          </p:cNvPr>
          <p:cNvSpPr>
            <a:spLocks noGrp="1" noChangeArrowheads="1"/>
          </p:cNvSpPr>
          <p:nvPr>
            <p:ph type="title"/>
          </p:nvPr>
        </p:nvSpPr>
        <p:spPr>
          <a:xfrm>
            <a:off x="685800" y="457200"/>
            <a:ext cx="7772400" cy="1143000"/>
          </a:xfrm>
        </p:spPr>
        <p:txBody>
          <a:bodyPr/>
          <a:lstStyle/>
          <a:p>
            <a:pPr eaLnBrk="1" hangingPunct="1"/>
            <a:r>
              <a:rPr lang="en-US" altLang="en-US" sz="3600"/>
              <a:t>Individually answer the following questions:</a:t>
            </a:r>
            <a:endParaRPr lang="en-US" altLang="en-US"/>
          </a:p>
        </p:txBody>
      </p:sp>
      <p:sp>
        <p:nvSpPr>
          <p:cNvPr id="5123" name="Rectangle 3">
            <a:extLst>
              <a:ext uri="{FF2B5EF4-FFF2-40B4-BE49-F238E27FC236}">
                <a16:creationId xmlns:a16="http://schemas.microsoft.com/office/drawing/2014/main" id="{03658B9F-D19E-4818-9305-245AADDB0FE1}"/>
              </a:ext>
            </a:extLst>
          </p:cNvPr>
          <p:cNvSpPr>
            <a:spLocks noGrp="1" noChangeArrowheads="1"/>
          </p:cNvSpPr>
          <p:nvPr>
            <p:ph type="body" idx="1"/>
          </p:nvPr>
        </p:nvSpPr>
        <p:spPr>
          <a:xfrm>
            <a:off x="685800" y="1905000"/>
            <a:ext cx="7772400" cy="4724400"/>
          </a:xfrm>
        </p:spPr>
        <p:txBody>
          <a:bodyPr/>
          <a:lstStyle/>
          <a:p>
            <a:pPr eaLnBrk="1" hangingPunct="1"/>
            <a:r>
              <a:rPr lang="en-US" altLang="en-US" dirty="0"/>
              <a:t>What is art?</a:t>
            </a:r>
          </a:p>
          <a:p>
            <a:pPr eaLnBrk="1" hangingPunct="1"/>
            <a:r>
              <a:rPr lang="en-US" altLang="en-US" dirty="0"/>
              <a:t>What are different types of art?</a:t>
            </a:r>
          </a:p>
          <a:p>
            <a:pPr eaLnBrk="1" hangingPunct="1"/>
            <a:r>
              <a:rPr lang="en-US" altLang="en-US" dirty="0"/>
              <a:t>How does art influence society?</a:t>
            </a:r>
          </a:p>
          <a:p>
            <a:pPr eaLnBrk="1" hangingPunct="1"/>
            <a:r>
              <a:rPr lang="en-US" altLang="en-US" dirty="0"/>
              <a:t>Why is art important?</a:t>
            </a:r>
          </a:p>
          <a:p>
            <a:pPr eaLnBrk="1" hangingPunct="1"/>
            <a:r>
              <a:rPr lang="en-US" altLang="en-US" dirty="0"/>
              <a:t>What sort of messages does art have?</a:t>
            </a:r>
          </a:p>
          <a:p>
            <a:pPr eaLnBrk="1" hangingPunct="1">
              <a:buFontTx/>
              <a:buNone/>
            </a:pPr>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1.bp.blogspot.com/-xcUH5hq9MNA/UDJer6u3cxI/AAAAAAAAA6E/KpAWG1qovHk/s1600/elements-principles.jpg">
            <a:extLst>
              <a:ext uri="{FF2B5EF4-FFF2-40B4-BE49-F238E27FC236}">
                <a16:creationId xmlns:a16="http://schemas.microsoft.com/office/drawing/2014/main" id="{943D5050-76F4-43D1-9F7F-1EFA9B121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78205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1">
            <a:extLst>
              <a:ext uri="{FF2B5EF4-FFF2-40B4-BE49-F238E27FC236}">
                <a16:creationId xmlns:a16="http://schemas.microsoft.com/office/drawing/2014/main" id="{29DD8CFF-1570-479B-9160-53229B1BD1FF}"/>
              </a:ext>
            </a:extLst>
          </p:cNvPr>
          <p:cNvSpPr>
            <a:spLocks noChangeArrowheads="1"/>
          </p:cNvSpPr>
          <p:nvPr/>
        </p:nvSpPr>
        <p:spPr bwMode="auto">
          <a:xfrm>
            <a:off x="838200" y="201613"/>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000" b="1" i="1">
                <a:latin typeface="Times" panose="02020603050405020304" pitchFamily="18" charset="0"/>
              </a:rPr>
              <a:t>The Elements &amp; Principles of Art</a:t>
            </a:r>
            <a:endParaRPr lang="en-US" altLang="en-US" sz="4000" i="1">
              <a:latin typeface="Times"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02ACC8F-4151-4314-93CB-70AC63527C85}"/>
              </a:ext>
            </a:extLst>
          </p:cNvPr>
          <p:cNvSpPr>
            <a:spLocks noGrp="1" noChangeArrowheads="1"/>
          </p:cNvSpPr>
          <p:nvPr>
            <p:ph type="title"/>
          </p:nvPr>
        </p:nvSpPr>
        <p:spPr/>
        <p:txBody>
          <a:bodyPr/>
          <a:lstStyle/>
          <a:p>
            <a:pPr eaLnBrk="1" hangingPunct="1"/>
            <a:r>
              <a:rPr lang="en-US" altLang="en-US"/>
              <a:t>Image #1</a:t>
            </a:r>
          </a:p>
        </p:txBody>
      </p:sp>
      <p:sp>
        <p:nvSpPr>
          <p:cNvPr id="6147" name="Rectangle 4">
            <a:extLst>
              <a:ext uri="{FF2B5EF4-FFF2-40B4-BE49-F238E27FC236}">
                <a16:creationId xmlns:a16="http://schemas.microsoft.com/office/drawing/2014/main" id="{E657D519-70F1-4144-9E63-A4CB10E5FBA5}"/>
              </a:ext>
            </a:extLst>
          </p:cNvPr>
          <p:cNvSpPr>
            <a:spLocks noGrp="1" noChangeArrowheads="1"/>
          </p:cNvSpPr>
          <p:nvPr>
            <p:ph type="body" sz="half" idx="2"/>
          </p:nvPr>
        </p:nvSpPr>
        <p:spPr/>
        <p:txBody>
          <a:bodyPr/>
          <a:lstStyle/>
          <a:p>
            <a:pPr eaLnBrk="1" hangingPunct="1">
              <a:defRPr/>
            </a:pPr>
            <a:r>
              <a:rPr lang="en-US" dirty="0"/>
              <a:t>Is this art? </a:t>
            </a:r>
          </a:p>
          <a:p>
            <a:pPr marL="0" indent="0" eaLnBrk="1" hangingPunct="1">
              <a:buFontTx/>
              <a:buNone/>
              <a:defRPr/>
            </a:pPr>
            <a:r>
              <a:rPr lang="en-US" dirty="0"/>
              <a:t>Why or why not? </a:t>
            </a:r>
          </a:p>
          <a:p>
            <a:pPr marL="0" indent="0" eaLnBrk="1" hangingPunct="1">
              <a:buFontTx/>
              <a:buNone/>
              <a:defRPr/>
            </a:pPr>
            <a:r>
              <a:rPr lang="en-US" dirty="0"/>
              <a:t>What </a:t>
            </a:r>
            <a:r>
              <a:rPr lang="en-US" b="1" dirty="0"/>
              <a:t>elements  &amp; principles </a:t>
            </a:r>
            <a:r>
              <a:rPr lang="en-US" dirty="0"/>
              <a:t>does it have or not have?</a:t>
            </a:r>
          </a:p>
        </p:txBody>
      </p:sp>
      <p:pic>
        <p:nvPicPr>
          <p:cNvPr id="7172" name="Picture 5">
            <a:extLst>
              <a:ext uri="{FF2B5EF4-FFF2-40B4-BE49-F238E27FC236}">
                <a16:creationId xmlns:a16="http://schemas.microsoft.com/office/drawing/2014/main" id="{9B144A6C-D83A-4501-A5CA-DEC0F53D0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738" y="1371600"/>
            <a:ext cx="34464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EF19070-0CB6-4296-BB78-73139CBEDA82}"/>
              </a:ext>
            </a:extLst>
          </p:cNvPr>
          <p:cNvSpPr>
            <a:spLocks noGrp="1" noChangeArrowheads="1"/>
          </p:cNvSpPr>
          <p:nvPr>
            <p:ph type="title"/>
          </p:nvPr>
        </p:nvSpPr>
        <p:spPr/>
        <p:txBody>
          <a:bodyPr/>
          <a:lstStyle/>
          <a:p>
            <a:pPr eaLnBrk="1" hangingPunct="1"/>
            <a:r>
              <a:rPr lang="en-US" altLang="en-US"/>
              <a:t>Image #2</a:t>
            </a:r>
          </a:p>
        </p:txBody>
      </p:sp>
      <p:sp>
        <p:nvSpPr>
          <p:cNvPr id="7171" name="Rectangle 3">
            <a:extLst>
              <a:ext uri="{FF2B5EF4-FFF2-40B4-BE49-F238E27FC236}">
                <a16:creationId xmlns:a16="http://schemas.microsoft.com/office/drawing/2014/main" id="{C1739F7F-8C4A-454B-A193-D9C7CFD51500}"/>
              </a:ext>
            </a:extLst>
          </p:cNvPr>
          <p:cNvSpPr>
            <a:spLocks noGrp="1" noChangeArrowheads="1"/>
          </p:cNvSpPr>
          <p:nvPr>
            <p:ph type="body" sz="half" idx="2"/>
          </p:nvPr>
        </p:nvSpPr>
        <p:spPr/>
        <p:txBody>
          <a:bodyPr/>
          <a:lstStyle/>
          <a:p>
            <a:pPr eaLnBrk="1" hangingPunct="1">
              <a:defRPr/>
            </a:pPr>
            <a:r>
              <a:rPr lang="en-US" dirty="0"/>
              <a:t>Is this art? </a:t>
            </a:r>
          </a:p>
          <a:p>
            <a:pPr marL="0" indent="0" eaLnBrk="1" hangingPunct="1">
              <a:buFontTx/>
              <a:buNone/>
              <a:defRPr/>
            </a:pPr>
            <a:r>
              <a:rPr lang="en-US" dirty="0"/>
              <a:t>	WHY? </a:t>
            </a:r>
          </a:p>
          <a:p>
            <a:pPr marL="0" indent="0" eaLnBrk="1" hangingPunct="1">
              <a:buFontTx/>
              <a:buNone/>
              <a:defRPr/>
            </a:pPr>
            <a:r>
              <a:rPr lang="en-US" dirty="0"/>
              <a:t>	HOW?</a:t>
            </a:r>
          </a:p>
          <a:p>
            <a:pPr marL="0" indent="0" eaLnBrk="1" hangingPunct="1">
              <a:buFontTx/>
              <a:buNone/>
              <a:defRPr/>
            </a:pPr>
            <a:endParaRPr lang="en-US" dirty="0"/>
          </a:p>
          <a:p>
            <a:pPr marL="0" indent="0" eaLnBrk="1" hangingPunct="1">
              <a:buFontTx/>
              <a:buNone/>
              <a:defRPr/>
            </a:pPr>
            <a:r>
              <a:rPr lang="en-US" dirty="0"/>
              <a:t>Describe</a:t>
            </a:r>
          </a:p>
          <a:p>
            <a:pPr marL="0" indent="0" eaLnBrk="1" hangingPunct="1">
              <a:buFontTx/>
              <a:buNone/>
              <a:defRPr/>
            </a:pPr>
            <a:r>
              <a:rPr lang="en-US" dirty="0"/>
              <a:t>Analyze</a:t>
            </a:r>
          </a:p>
          <a:p>
            <a:pPr marL="0" indent="0" eaLnBrk="1" hangingPunct="1">
              <a:buFontTx/>
              <a:buNone/>
              <a:defRPr/>
            </a:pPr>
            <a:r>
              <a:rPr lang="en-US" dirty="0"/>
              <a:t>Interpret</a:t>
            </a:r>
          </a:p>
          <a:p>
            <a:pPr marL="0" indent="0" eaLnBrk="1" hangingPunct="1">
              <a:buFontTx/>
              <a:buNone/>
              <a:defRPr/>
            </a:pPr>
            <a:r>
              <a:rPr lang="en-US" dirty="0"/>
              <a:t>Evaluate</a:t>
            </a:r>
          </a:p>
          <a:p>
            <a:pPr marL="0" indent="0" eaLnBrk="1" hangingPunct="1">
              <a:buFontTx/>
              <a:buNone/>
              <a:defRPr/>
            </a:pPr>
            <a:endParaRPr lang="en-US" dirty="0"/>
          </a:p>
        </p:txBody>
      </p:sp>
      <p:pic>
        <p:nvPicPr>
          <p:cNvPr id="8196" name="Picture 8" descr="http://i791.photobucket.com/albums/yy193/rokib50/sculpture/thethinker_zps966290ea.jpg">
            <a:extLst>
              <a:ext uri="{FF2B5EF4-FFF2-40B4-BE49-F238E27FC236}">
                <a16:creationId xmlns:a16="http://schemas.microsoft.com/office/drawing/2014/main" id="{BBB44662-9B57-45F1-AAA2-8878D07B9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371600"/>
            <a:ext cx="41148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5223208-3215-4355-AE3E-0B25D758EE67}"/>
              </a:ext>
            </a:extLst>
          </p:cNvPr>
          <p:cNvSpPr>
            <a:spLocks noGrp="1" noChangeArrowheads="1"/>
          </p:cNvSpPr>
          <p:nvPr>
            <p:ph type="title"/>
          </p:nvPr>
        </p:nvSpPr>
        <p:spPr/>
        <p:txBody>
          <a:bodyPr/>
          <a:lstStyle/>
          <a:p>
            <a:pPr eaLnBrk="1" hangingPunct="1"/>
            <a:r>
              <a:rPr lang="en-US" altLang="en-US"/>
              <a:t>Image #3</a:t>
            </a:r>
          </a:p>
        </p:txBody>
      </p:sp>
      <p:sp>
        <p:nvSpPr>
          <p:cNvPr id="8195" name="Rectangle 3">
            <a:extLst>
              <a:ext uri="{FF2B5EF4-FFF2-40B4-BE49-F238E27FC236}">
                <a16:creationId xmlns:a16="http://schemas.microsoft.com/office/drawing/2014/main" id="{939AA95D-A46C-411C-9FC4-68FE67E52301}"/>
              </a:ext>
            </a:extLst>
          </p:cNvPr>
          <p:cNvSpPr>
            <a:spLocks noGrp="1" noChangeArrowheads="1"/>
          </p:cNvSpPr>
          <p:nvPr>
            <p:ph type="body" sz="half" idx="2"/>
          </p:nvPr>
        </p:nvSpPr>
        <p:spPr>
          <a:xfrm>
            <a:off x="5334000" y="1752600"/>
            <a:ext cx="3810000" cy="4114800"/>
          </a:xfrm>
        </p:spPr>
        <p:txBody>
          <a:bodyPr/>
          <a:lstStyle/>
          <a:p>
            <a:pPr eaLnBrk="1" hangingPunct="1">
              <a:defRPr/>
            </a:pPr>
            <a:r>
              <a:rPr lang="en-US" dirty="0"/>
              <a:t>Is this art? </a:t>
            </a:r>
          </a:p>
          <a:p>
            <a:pPr marL="0" indent="0" eaLnBrk="1" hangingPunct="1">
              <a:buFontTx/>
              <a:buNone/>
              <a:defRPr/>
            </a:pPr>
            <a:r>
              <a:rPr lang="en-US" dirty="0"/>
              <a:t>What  technique(s) did the artist use? What media? How does that effect the quality, purpose, feeling?</a:t>
            </a:r>
          </a:p>
        </p:txBody>
      </p:sp>
      <p:pic>
        <p:nvPicPr>
          <p:cNvPr id="9222" name="Picture 6" descr="Claude Monet | Bridge over a Pond of Water Lilies | The Metropolitan Museum  of Art">
            <a:extLst>
              <a:ext uri="{FF2B5EF4-FFF2-40B4-BE49-F238E27FC236}">
                <a16:creationId xmlns:a16="http://schemas.microsoft.com/office/drawing/2014/main" id="{85C8DFAC-EEBC-495A-8B91-24B3C4750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18605"/>
            <a:ext cx="4114800" cy="51650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A19FBEF-BAA2-415B-86C2-D4FBD33FE27D}"/>
              </a:ext>
            </a:extLst>
          </p:cNvPr>
          <p:cNvSpPr>
            <a:spLocks noGrp="1" noChangeArrowheads="1"/>
          </p:cNvSpPr>
          <p:nvPr>
            <p:ph type="title"/>
          </p:nvPr>
        </p:nvSpPr>
        <p:spPr/>
        <p:txBody>
          <a:bodyPr/>
          <a:lstStyle/>
          <a:p>
            <a:pPr eaLnBrk="1" hangingPunct="1"/>
            <a:r>
              <a:rPr lang="en-US" altLang="en-US"/>
              <a:t>Image #4</a:t>
            </a:r>
          </a:p>
        </p:txBody>
      </p:sp>
      <p:sp>
        <p:nvSpPr>
          <p:cNvPr id="10243" name="Rectangle 3">
            <a:extLst>
              <a:ext uri="{FF2B5EF4-FFF2-40B4-BE49-F238E27FC236}">
                <a16:creationId xmlns:a16="http://schemas.microsoft.com/office/drawing/2014/main" id="{DF72D26F-26B0-41F1-A3D3-B1256E182E1B}"/>
              </a:ext>
            </a:extLst>
          </p:cNvPr>
          <p:cNvSpPr>
            <a:spLocks noGrp="1" noChangeArrowheads="1"/>
          </p:cNvSpPr>
          <p:nvPr>
            <p:ph type="body" sz="half" idx="2"/>
          </p:nvPr>
        </p:nvSpPr>
        <p:spPr>
          <a:xfrm>
            <a:off x="4724400" y="1752600"/>
            <a:ext cx="3810000" cy="4114800"/>
          </a:xfrm>
        </p:spPr>
        <p:txBody>
          <a:bodyPr/>
          <a:lstStyle/>
          <a:p>
            <a:pPr eaLnBrk="1" hangingPunct="1"/>
            <a:r>
              <a:rPr lang="en-US" altLang="en-US"/>
              <a:t>Is this art? </a:t>
            </a:r>
          </a:p>
          <a:p>
            <a:pPr eaLnBrk="1" hangingPunct="1"/>
            <a:r>
              <a:rPr lang="en-US" altLang="en-US"/>
              <a:t>What is the time period, location, social state the artist was working in when they created it? </a:t>
            </a:r>
          </a:p>
        </p:txBody>
      </p:sp>
      <p:pic>
        <p:nvPicPr>
          <p:cNvPr id="10244" name="Picture 8" descr="https://upload.wikimedia.org/wikipedia/commons/thumb/c/cc/Grant_Wood_-_American_Gothic_-_Google_Art_Project.jpg/848px-Grant_Wood_-_American_Gothic_-_Google_Art_Project.jpg">
            <a:extLst>
              <a:ext uri="{FF2B5EF4-FFF2-40B4-BE49-F238E27FC236}">
                <a16:creationId xmlns:a16="http://schemas.microsoft.com/office/drawing/2014/main" id="{6AB81777-157A-4CA9-B11B-8C2E97684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62088"/>
            <a:ext cx="4191000"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C2A84057-CE1B-49DF-9135-542CC57B2DCF}"/>
              </a:ext>
            </a:extLst>
          </p:cNvPr>
          <p:cNvSpPr>
            <a:spLocks noGrp="1" noChangeArrowheads="1"/>
          </p:cNvSpPr>
          <p:nvPr>
            <p:ph type="title"/>
          </p:nvPr>
        </p:nvSpPr>
        <p:spPr/>
        <p:txBody>
          <a:bodyPr/>
          <a:lstStyle/>
          <a:p>
            <a:pPr eaLnBrk="1" hangingPunct="1"/>
            <a:r>
              <a:rPr lang="en-US" altLang="en-US"/>
              <a:t>Image #5</a:t>
            </a:r>
          </a:p>
        </p:txBody>
      </p:sp>
      <p:sp>
        <p:nvSpPr>
          <p:cNvPr id="10243" name="Rectangle 3">
            <a:extLst>
              <a:ext uri="{FF2B5EF4-FFF2-40B4-BE49-F238E27FC236}">
                <a16:creationId xmlns:a16="http://schemas.microsoft.com/office/drawing/2014/main" id="{7B46913E-5D9B-4096-B644-475F2AA4203D}"/>
              </a:ext>
            </a:extLst>
          </p:cNvPr>
          <p:cNvSpPr>
            <a:spLocks noGrp="1" noChangeArrowheads="1"/>
          </p:cNvSpPr>
          <p:nvPr>
            <p:ph type="body" sz="half" idx="2"/>
          </p:nvPr>
        </p:nvSpPr>
        <p:spPr>
          <a:xfrm>
            <a:off x="5486400" y="1752600"/>
            <a:ext cx="3810000" cy="4114800"/>
          </a:xfrm>
        </p:spPr>
        <p:txBody>
          <a:bodyPr/>
          <a:lstStyle/>
          <a:p>
            <a:pPr eaLnBrk="1" hangingPunct="1">
              <a:defRPr/>
            </a:pPr>
            <a:r>
              <a:rPr lang="en-US" dirty="0"/>
              <a:t>Is this art? </a:t>
            </a:r>
          </a:p>
          <a:p>
            <a:pPr marL="0" indent="0" eaLnBrk="1" hangingPunct="1">
              <a:buFontTx/>
              <a:buNone/>
              <a:defRPr/>
            </a:pPr>
            <a:r>
              <a:rPr lang="en-US" dirty="0"/>
              <a:t>How does modern culture influence art?</a:t>
            </a:r>
          </a:p>
          <a:p>
            <a:pPr marL="0" indent="0" eaLnBrk="1" hangingPunct="1">
              <a:buFontTx/>
              <a:buNone/>
              <a:defRPr/>
            </a:pPr>
            <a:r>
              <a:rPr lang="en-US" dirty="0"/>
              <a:t>What is “good” art?</a:t>
            </a:r>
          </a:p>
        </p:txBody>
      </p:sp>
      <p:pic>
        <p:nvPicPr>
          <p:cNvPr id="11268" name="Picture 5">
            <a:extLst>
              <a:ext uri="{FF2B5EF4-FFF2-40B4-BE49-F238E27FC236}">
                <a16:creationId xmlns:a16="http://schemas.microsoft.com/office/drawing/2014/main" id="{D3B6A911-C299-4524-BAFF-8948CB560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3352800"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a:themeElements>
    <a:clrScheme name="">
      <a:dk1>
        <a:srgbClr val="808080"/>
      </a:dk1>
      <a:lt1>
        <a:srgbClr val="5B87F2"/>
      </a:lt1>
      <a:dk2>
        <a:srgbClr val="000000"/>
      </a:dk2>
      <a:lt2>
        <a:srgbClr val="E6E658"/>
      </a:lt2>
      <a:accent1>
        <a:srgbClr val="BBE0E3"/>
      </a:accent1>
      <a:accent2>
        <a:srgbClr val="333399"/>
      </a:accent2>
      <a:accent3>
        <a:srgbClr val="AAAAAA"/>
      </a:accent3>
      <a:accent4>
        <a:srgbClr val="4C72CF"/>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3867</TotalTime>
  <Words>1301</Words>
  <Application>Microsoft Office PowerPoint</Application>
  <PresentationFormat>On-screen Show (4:3)</PresentationFormat>
  <Paragraphs>128</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Algerian</vt:lpstr>
      <vt:lpstr>Arial</vt:lpstr>
      <vt:lpstr>Iskoola Pota</vt:lpstr>
      <vt:lpstr>Tempus Sans ITC</vt:lpstr>
      <vt:lpstr>Times</vt:lpstr>
      <vt:lpstr>Wingdings</vt:lpstr>
      <vt:lpstr>Blank</vt:lpstr>
      <vt:lpstr>WELCOME TO ART</vt:lpstr>
      <vt:lpstr>What is</vt:lpstr>
      <vt:lpstr>Individually answer the following questions:</vt:lpstr>
      <vt:lpstr>PowerPoint Presentation</vt:lpstr>
      <vt:lpstr>Image #1</vt:lpstr>
      <vt:lpstr>Image #2</vt:lpstr>
      <vt:lpstr>Image #3</vt:lpstr>
      <vt:lpstr>Image #4</vt:lpstr>
      <vt:lpstr>Image #5</vt:lpstr>
      <vt:lpstr>Image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What is Art?</dc:title>
  <dc:creator>Dan McDowell</dc:creator>
  <cp:lastModifiedBy>Vogt, Marybeth</cp:lastModifiedBy>
  <cp:revision>306</cp:revision>
  <cp:lastPrinted>2001-10-30T16:19:06Z</cp:lastPrinted>
  <dcterms:created xsi:type="dcterms:W3CDTF">2001-10-30T15:32:44Z</dcterms:created>
  <dcterms:modified xsi:type="dcterms:W3CDTF">2023-07-20T21:30:46Z</dcterms:modified>
</cp:coreProperties>
</file>